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activeX/activeX1.xml" ContentType="application/vnd.ms-office.activeX+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9" r:id="rId3"/>
    <p:sldId id="263" r:id="rId4"/>
    <p:sldId id="267" r:id="rId5"/>
    <p:sldId id="301" r:id="rId6"/>
    <p:sldId id="297" r:id="rId7"/>
    <p:sldId id="273" r:id="rId8"/>
    <p:sldId id="278" r:id="rId9"/>
    <p:sldId id="280" r:id="rId10"/>
    <p:sldId id="281" r:id="rId11"/>
    <p:sldId id="282" r:id="rId12"/>
    <p:sldId id="299" r:id="rId13"/>
    <p:sldId id="285" r:id="rId14"/>
    <p:sldId id="302" r:id="rId15"/>
    <p:sldId id="286" r:id="rId16"/>
    <p:sldId id="293" r:id="rId17"/>
    <p:sldId id="303" r:id="rId18"/>
    <p:sldId id="294" r:id="rId19"/>
    <p:sldId id="287" r:id="rId20"/>
    <p:sldId id="289" r:id="rId21"/>
    <p:sldId id="290" r:id="rId22"/>
    <p:sldId id="288" r:id="rId23"/>
    <p:sldId id="29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B9C80-9002-4D84-A7FF-1C8098A48700}" type="datetimeFigureOut">
              <a:rPr lang="en-US" smtClean="0"/>
              <a:pPr/>
              <a:t>11/3/2012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448C6B-189C-489D-A27F-ACADA80DBE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DC75B-B5BE-49DC-88E2-A4DD3E4FA80F}" type="slidenum">
              <a:rPr lang="en-US"/>
              <a:pPr/>
              <a:t>3</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20880EA-01BC-42D7-9958-94576B820428}" type="datetimeFigureOut">
              <a:rPr lang="en-US" smtClean="0"/>
              <a:pPr/>
              <a:t>11/3/2012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6140C35-897C-4DDF-A0AC-5BC5E0B6411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0880EA-01BC-42D7-9958-94576B820428}" type="datetimeFigureOut">
              <a:rPr lang="en-US" smtClean="0"/>
              <a:pPr/>
              <a:t>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40C35-897C-4DDF-A0AC-5BC5E0B6411D}"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0880EA-01BC-42D7-9958-94576B820428}" type="datetimeFigureOut">
              <a:rPr lang="en-US" smtClean="0"/>
              <a:pPr/>
              <a:t>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40C35-897C-4DDF-A0AC-5BC5E0B6411D}"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9C17301-1AC6-48FB-9C97-1368E3A0093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0880EA-01BC-42D7-9958-94576B820428}" type="datetimeFigureOut">
              <a:rPr lang="en-US" smtClean="0"/>
              <a:pPr/>
              <a:t>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40C35-897C-4DDF-A0AC-5BC5E0B6411D}"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20880EA-01BC-42D7-9958-94576B820428}" type="datetimeFigureOut">
              <a:rPr lang="en-US" smtClean="0"/>
              <a:pPr/>
              <a:t>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40C35-897C-4DDF-A0AC-5BC5E0B6411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0880EA-01BC-42D7-9958-94576B820428}" type="datetimeFigureOut">
              <a:rPr lang="en-US" smtClean="0"/>
              <a:pPr/>
              <a:t>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40C35-897C-4DDF-A0AC-5BC5E0B6411D}"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20880EA-01BC-42D7-9958-94576B820428}" type="datetimeFigureOut">
              <a:rPr lang="en-US" smtClean="0"/>
              <a:pPr/>
              <a:t>11/3/2012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140C35-897C-4DDF-A0AC-5BC5E0B6411D}"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0880EA-01BC-42D7-9958-94576B820428}" type="datetimeFigureOut">
              <a:rPr lang="en-US" smtClean="0"/>
              <a:pPr/>
              <a:t>11/3/2012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140C35-897C-4DDF-A0AC-5BC5E0B6411D}"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880EA-01BC-42D7-9958-94576B820428}" type="datetimeFigureOut">
              <a:rPr lang="en-US" smtClean="0"/>
              <a:pPr/>
              <a:t>11/3/2012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140C35-897C-4DDF-A0AC-5BC5E0B6411D}"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0880EA-01BC-42D7-9958-94576B820428}" type="datetimeFigureOut">
              <a:rPr lang="en-US" smtClean="0"/>
              <a:pPr/>
              <a:t>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40C35-897C-4DDF-A0AC-5BC5E0B6411D}"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20880EA-01BC-42D7-9958-94576B820428}" type="datetimeFigureOut">
              <a:rPr lang="en-US" smtClean="0"/>
              <a:pPr/>
              <a:t>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6140C35-897C-4DDF-A0AC-5BC5E0B6411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20880EA-01BC-42D7-9958-94576B820428}" type="datetimeFigureOut">
              <a:rPr lang="en-US" smtClean="0"/>
              <a:pPr/>
              <a:t>11/3/2012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6140C35-897C-4DDF-A0AC-5BC5E0B6411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0.gif"/><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control" Target="../activeX/activeX1.xml"/><Relationship Id="rId2" Type="http://schemas.openxmlformats.org/officeDocument/2006/relationships/tags" Target="../tags/tag7.xml"/><Relationship Id="rId1" Type="http://schemas.openxmlformats.org/officeDocument/2006/relationships/vmlDrawing" Target="../drawings/vmlDrawing1.vml"/><Relationship Id="rId5" Type="http://schemas.openxmlformats.org/officeDocument/2006/relationships/image" Target="../media/image22.jpe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image" Target="../media/image27.jpeg"/><Relationship Id="rId4" Type="http://schemas.openxmlformats.org/officeDocument/2006/relationships/slide" Target="slide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21.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1143000"/>
          </a:xfrm>
        </p:spPr>
        <p:txBody>
          <a:bodyPr>
            <a:noAutofit/>
          </a:bodyPr>
          <a:lstStyle/>
          <a:p>
            <a:pPr algn="ctr"/>
            <a:r>
              <a:rPr lang="en-US" sz="4400" b="1" dirty="0" smtClean="0">
                <a:latin typeface="Times New Roman" pitchFamily="18" charset="0"/>
                <a:cs typeface="Times New Roman" pitchFamily="18" charset="0"/>
              </a:rPr>
              <a:t>NHIỆT LIỆT CHÀO </a:t>
            </a:r>
            <a:r>
              <a:rPr lang="en-US" sz="4400" b="1" smtClean="0">
                <a:latin typeface="Times New Roman" pitchFamily="18" charset="0"/>
                <a:cs typeface="Times New Roman" pitchFamily="18" charset="0"/>
              </a:rPr>
              <a:t>MỪNG </a:t>
            </a:r>
            <a:br>
              <a:rPr lang="en-US" sz="4400" b="1" smtClean="0">
                <a:latin typeface="Times New Roman" pitchFamily="18" charset="0"/>
                <a:cs typeface="Times New Roman" pitchFamily="18" charset="0"/>
              </a:rPr>
            </a:br>
            <a:r>
              <a:rPr lang="en-US" sz="4400" b="1" smtClean="0">
                <a:latin typeface="Times New Roman" pitchFamily="18" charset="0"/>
                <a:cs typeface="Times New Roman" pitchFamily="18" charset="0"/>
              </a:rPr>
              <a:t>CÁC </a:t>
            </a:r>
            <a:r>
              <a:rPr lang="en-US" sz="4400" b="1" dirty="0" smtClean="0">
                <a:latin typeface="Times New Roman" pitchFamily="18" charset="0"/>
                <a:cs typeface="Times New Roman" pitchFamily="18" charset="0"/>
              </a:rPr>
              <a:t>THẦY CÔ VỀ DỰ TIẾT HỌC</a:t>
            </a:r>
            <a:endParaRPr lang="en-US" sz="4400" b="1" dirty="0">
              <a:latin typeface="Times New Roman" pitchFamily="18" charset="0"/>
              <a:cs typeface="Times New Roman" pitchFamily="18" charset="0"/>
            </a:endParaRPr>
          </a:p>
        </p:txBody>
      </p:sp>
      <p:sp>
        <p:nvSpPr>
          <p:cNvPr id="5" name="Content Placeholder 4"/>
          <p:cNvSpPr>
            <a:spLocks noGrp="1"/>
          </p:cNvSpPr>
          <p:nvPr>
            <p:ph idx="1"/>
          </p:nvPr>
        </p:nvSpPr>
        <p:spPr>
          <a:xfrm>
            <a:off x="457200" y="5105400"/>
            <a:ext cx="9067800" cy="1020763"/>
          </a:xfrm>
        </p:spPr>
        <p:txBody>
          <a:bodyPr>
            <a:noAutofit/>
          </a:bodyPr>
          <a:lstStyle/>
          <a:p>
            <a:pPr lvl="8">
              <a:buNone/>
            </a:pPr>
            <a:r>
              <a:rPr lang="en-US" sz="2800" smtClean="0"/>
              <a:t> </a:t>
            </a:r>
            <a:r>
              <a:rPr lang="en-US" sz="3200" smtClean="0">
                <a:latin typeface="Times New Roman" pitchFamily="18" charset="0"/>
                <a:cs typeface="Times New Roman" pitchFamily="18" charset="0"/>
              </a:rPr>
              <a:t>Lớp: 6A</a:t>
            </a:r>
          </a:p>
          <a:p>
            <a:pPr lvl="8">
              <a:buNone/>
            </a:pPr>
            <a:r>
              <a:rPr lang="en-US" sz="3200" smtClean="0">
                <a:latin typeface="Times New Roman" pitchFamily="18" charset="0"/>
                <a:cs typeface="Times New Roman" pitchFamily="18" charset="0"/>
              </a:rPr>
              <a:t>Giáo </a:t>
            </a:r>
            <a:r>
              <a:rPr lang="en-US" sz="3200" dirty="0" err="1" smtClean="0">
                <a:latin typeface="Times New Roman" pitchFamily="18" charset="0"/>
                <a:cs typeface="Times New Roman" pitchFamily="18" charset="0"/>
              </a:rPr>
              <a:t>viên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Nguyễn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Quý</a:t>
            </a:r>
            <a:endParaRPr lang="en-US" sz="3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763000" cy="551688"/>
          </a:xfrm>
        </p:spPr>
        <p:txBody>
          <a:bodyPr>
            <a:noAutofit/>
          </a:bodyPr>
          <a:lstStyle/>
          <a:p>
            <a:r>
              <a:rPr lang="en-US" sz="3000" b="1" smtClean="0">
                <a:solidFill>
                  <a:srgbClr val="0000FF"/>
                </a:solidFill>
                <a:latin typeface="Times New Roman" pitchFamily="18" charset="0"/>
                <a:cs typeface="Times New Roman" pitchFamily="18" charset="0"/>
              </a:rPr>
              <a:t>Quan sát hình, cho biết đâu là lá đơn, đâu là lá kép?</a:t>
            </a:r>
            <a:endParaRPr lang="en-US" sz="3000" b="1">
              <a:solidFill>
                <a:srgbClr val="0000FF"/>
              </a:solidFill>
              <a:latin typeface="Times New Roman" pitchFamily="18" charset="0"/>
              <a:cs typeface="Times New Roman" pitchFamily="18" charset="0"/>
            </a:endParaRPr>
          </a:p>
        </p:txBody>
      </p:sp>
      <p:pic>
        <p:nvPicPr>
          <p:cNvPr id="4" name="Content Placeholder 3" descr="la phuong.jpg"/>
          <p:cNvPicPr>
            <a:picLocks noGrp="1" noChangeAspect="1"/>
          </p:cNvPicPr>
          <p:nvPr>
            <p:ph idx="1"/>
          </p:nvPr>
        </p:nvPicPr>
        <p:blipFill>
          <a:blip r:embed="rId3" cstate="print"/>
          <a:stretch>
            <a:fillRect/>
          </a:stretch>
        </p:blipFill>
        <p:spPr>
          <a:xfrm>
            <a:off x="152400" y="2706469"/>
            <a:ext cx="2895600" cy="1828800"/>
          </a:xfrm>
        </p:spPr>
      </p:pic>
      <p:pic>
        <p:nvPicPr>
          <p:cNvPr id="5" name="Picture 4" descr="la rau muong.JPG"/>
          <p:cNvPicPr>
            <a:picLocks noChangeAspect="1"/>
          </p:cNvPicPr>
          <p:nvPr/>
        </p:nvPicPr>
        <p:blipFill>
          <a:blip r:embed="rId4" cstate="print"/>
          <a:stretch>
            <a:fillRect/>
          </a:stretch>
        </p:blipFill>
        <p:spPr>
          <a:xfrm>
            <a:off x="3200400" y="2706469"/>
            <a:ext cx="2667000" cy="1828800"/>
          </a:xfrm>
          <a:prstGeom prst="rect">
            <a:avLst/>
          </a:prstGeom>
        </p:spPr>
      </p:pic>
      <p:pic>
        <p:nvPicPr>
          <p:cNvPr id="6" name="Picture 5" descr="la nhan.gif"/>
          <p:cNvPicPr>
            <a:picLocks noChangeAspect="1"/>
          </p:cNvPicPr>
          <p:nvPr/>
        </p:nvPicPr>
        <p:blipFill>
          <a:blip r:embed="rId5" cstate="print"/>
          <a:stretch>
            <a:fillRect/>
          </a:stretch>
        </p:blipFill>
        <p:spPr>
          <a:xfrm>
            <a:off x="6019800" y="2630269"/>
            <a:ext cx="2667000" cy="1905000"/>
          </a:xfrm>
          <a:prstGeom prst="rect">
            <a:avLst/>
          </a:prstGeom>
        </p:spPr>
      </p:pic>
      <p:sp>
        <p:nvSpPr>
          <p:cNvPr id="7" name="Text Box 8"/>
          <p:cNvSpPr txBox="1">
            <a:spLocks noChangeArrowheads="1"/>
          </p:cNvSpPr>
          <p:nvPr/>
        </p:nvSpPr>
        <p:spPr bwMode="auto">
          <a:xfrm>
            <a:off x="-228600" y="4535269"/>
            <a:ext cx="2971800" cy="646331"/>
          </a:xfrm>
          <a:prstGeom prst="rect">
            <a:avLst/>
          </a:prstGeom>
          <a:noFill/>
          <a:ln w="9525">
            <a:noFill/>
            <a:miter lim="800000"/>
            <a:headEnd/>
            <a:tailEnd/>
          </a:ln>
          <a:effectLst/>
        </p:spPr>
        <p:txBody>
          <a:bodyPr wrap="square">
            <a:spAutoFit/>
          </a:bodyPr>
          <a:lstStyle/>
          <a:p>
            <a:pPr>
              <a:spcBef>
                <a:spcPct val="50000"/>
              </a:spcBef>
            </a:pPr>
            <a:r>
              <a:rPr lang="en-US" sz="3600" b="1" smtClean="0">
                <a:solidFill>
                  <a:srgbClr val="0000FF"/>
                </a:solidFill>
                <a:latin typeface="Times New Roman" pitchFamily="18" charset="0"/>
                <a:cs typeface="Times New Roman" pitchFamily="18" charset="0"/>
              </a:rPr>
              <a:t>         </a:t>
            </a:r>
            <a:r>
              <a:rPr lang="en-US" sz="2800" b="1" smtClean="0">
                <a:solidFill>
                  <a:srgbClr val="0000FF"/>
                </a:solidFill>
                <a:latin typeface="Times New Roman" pitchFamily="18" charset="0"/>
                <a:cs typeface="Times New Roman" pitchFamily="18" charset="0"/>
              </a:rPr>
              <a:t>Lá phượng</a:t>
            </a:r>
            <a:endParaRPr lang="en-US" sz="2800" b="1">
              <a:solidFill>
                <a:srgbClr val="0000FF"/>
              </a:solidFill>
              <a:latin typeface="Times New Roman" pitchFamily="18" charset="0"/>
              <a:cs typeface="Times New Roman" pitchFamily="18" charset="0"/>
            </a:endParaRPr>
          </a:p>
        </p:txBody>
      </p:sp>
      <p:sp>
        <p:nvSpPr>
          <p:cNvPr id="8" name="Text Box 8"/>
          <p:cNvSpPr txBox="1">
            <a:spLocks noChangeArrowheads="1"/>
          </p:cNvSpPr>
          <p:nvPr/>
        </p:nvSpPr>
        <p:spPr bwMode="auto">
          <a:xfrm>
            <a:off x="2514600" y="4535269"/>
            <a:ext cx="3581400" cy="646331"/>
          </a:xfrm>
          <a:prstGeom prst="rect">
            <a:avLst/>
          </a:prstGeom>
          <a:noFill/>
          <a:ln w="9525">
            <a:noFill/>
            <a:miter lim="800000"/>
            <a:headEnd/>
            <a:tailEnd/>
          </a:ln>
          <a:effectLst/>
        </p:spPr>
        <p:txBody>
          <a:bodyPr wrap="square">
            <a:spAutoFit/>
          </a:bodyPr>
          <a:lstStyle/>
          <a:p>
            <a:pPr>
              <a:spcBef>
                <a:spcPct val="50000"/>
              </a:spcBef>
            </a:pPr>
            <a:r>
              <a:rPr lang="en-US" sz="3600" b="1" smtClean="0">
                <a:solidFill>
                  <a:srgbClr val="0000FF"/>
                </a:solidFill>
                <a:latin typeface="Times New Roman" pitchFamily="18" charset="0"/>
                <a:cs typeface="Times New Roman" pitchFamily="18" charset="0"/>
              </a:rPr>
              <a:t>         </a:t>
            </a:r>
            <a:r>
              <a:rPr lang="en-US" sz="2800" b="1" smtClean="0">
                <a:solidFill>
                  <a:srgbClr val="0000FF"/>
                </a:solidFill>
                <a:latin typeface="Times New Roman" pitchFamily="18" charset="0"/>
                <a:cs typeface="Times New Roman" pitchFamily="18" charset="0"/>
              </a:rPr>
              <a:t>Lá rau muống</a:t>
            </a:r>
            <a:endParaRPr lang="en-US" sz="2800" b="1">
              <a:solidFill>
                <a:srgbClr val="0000FF"/>
              </a:solidFill>
              <a:latin typeface="Times New Roman" pitchFamily="18" charset="0"/>
              <a:cs typeface="Times New Roman" pitchFamily="18" charset="0"/>
            </a:endParaRPr>
          </a:p>
        </p:txBody>
      </p:sp>
      <p:sp>
        <p:nvSpPr>
          <p:cNvPr id="9" name="Text Box 8"/>
          <p:cNvSpPr txBox="1">
            <a:spLocks noChangeArrowheads="1"/>
          </p:cNvSpPr>
          <p:nvPr/>
        </p:nvSpPr>
        <p:spPr bwMode="auto">
          <a:xfrm>
            <a:off x="5791200" y="4535269"/>
            <a:ext cx="3352800" cy="646331"/>
          </a:xfrm>
          <a:prstGeom prst="rect">
            <a:avLst/>
          </a:prstGeom>
          <a:noFill/>
          <a:ln w="9525">
            <a:noFill/>
            <a:miter lim="800000"/>
            <a:headEnd/>
            <a:tailEnd/>
          </a:ln>
          <a:effectLst/>
        </p:spPr>
        <p:txBody>
          <a:bodyPr wrap="square">
            <a:spAutoFit/>
          </a:bodyPr>
          <a:lstStyle/>
          <a:p>
            <a:pPr>
              <a:spcBef>
                <a:spcPct val="50000"/>
              </a:spcBef>
            </a:pPr>
            <a:r>
              <a:rPr lang="en-US" sz="3600" b="1" smtClean="0">
                <a:solidFill>
                  <a:srgbClr val="0000FF"/>
                </a:solidFill>
                <a:latin typeface="Times New Roman" pitchFamily="18" charset="0"/>
                <a:cs typeface="Times New Roman" pitchFamily="18" charset="0"/>
              </a:rPr>
              <a:t>         </a:t>
            </a:r>
            <a:r>
              <a:rPr lang="en-US" sz="2800" b="1" smtClean="0">
                <a:solidFill>
                  <a:srgbClr val="0000FF"/>
                </a:solidFill>
                <a:latin typeface="Times New Roman" pitchFamily="18" charset="0"/>
                <a:cs typeface="Times New Roman" pitchFamily="18" charset="0"/>
              </a:rPr>
              <a:t>Lá nhãn</a:t>
            </a:r>
            <a:endParaRPr lang="en-US" sz="2800" b="1">
              <a:solidFill>
                <a:srgbClr val="0000FF"/>
              </a:solidFill>
              <a:latin typeface="Times New Roman" pitchFamily="18" charset="0"/>
              <a:cs typeface="Times New Roman" pitchFamily="18" charset="0"/>
            </a:endParaRPr>
          </a:p>
        </p:txBody>
      </p:sp>
      <p:sp>
        <p:nvSpPr>
          <p:cNvPr id="10" name="Text Box 8"/>
          <p:cNvSpPr txBox="1">
            <a:spLocks noChangeArrowheads="1"/>
          </p:cNvSpPr>
          <p:nvPr/>
        </p:nvSpPr>
        <p:spPr bwMode="auto">
          <a:xfrm>
            <a:off x="228600" y="1986029"/>
            <a:ext cx="8915400" cy="646331"/>
          </a:xfrm>
          <a:prstGeom prst="rect">
            <a:avLst/>
          </a:prstGeom>
          <a:noFill/>
          <a:ln w="9525">
            <a:noFill/>
            <a:miter lim="800000"/>
            <a:headEnd/>
            <a:tailEnd/>
          </a:ln>
          <a:effectLst/>
        </p:spPr>
        <p:txBody>
          <a:bodyPr wrap="square">
            <a:spAutoFit/>
          </a:bodyPr>
          <a:lstStyle/>
          <a:p>
            <a:pPr>
              <a:spcBef>
                <a:spcPct val="50000"/>
              </a:spcBef>
            </a:pPr>
            <a:r>
              <a:rPr lang="en-US" sz="3600" b="1" smtClean="0">
                <a:solidFill>
                  <a:srgbClr val="0000FF"/>
                </a:solidFill>
                <a:latin typeface="Times New Roman" pitchFamily="18" charset="0"/>
                <a:cs typeface="Times New Roman" pitchFamily="18" charset="0"/>
              </a:rPr>
              <a:t>        </a:t>
            </a:r>
            <a:r>
              <a:rPr lang="en-US" sz="2800" b="1" smtClean="0">
                <a:solidFill>
                  <a:srgbClr val="0000FF"/>
                </a:solidFill>
                <a:latin typeface="Times New Roman" pitchFamily="18" charset="0"/>
                <a:cs typeface="Times New Roman" pitchFamily="18" charset="0"/>
              </a:rPr>
              <a:t>Lá kép                  Lá đơn               Lá kép</a:t>
            </a:r>
            <a:endParaRPr lang="en-US" sz="2800" b="1">
              <a:solidFill>
                <a:srgbClr val="0000FF"/>
              </a:solidFill>
              <a:latin typeface="Times New Roman" pitchFamily="18" charset="0"/>
              <a:cs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191000"/>
            <a:ext cx="6781800" cy="381000"/>
          </a:xfrm>
        </p:spPr>
        <p:txBody>
          <a:bodyPr>
            <a:noAutofit/>
          </a:bodyPr>
          <a:lstStyle/>
          <a:p>
            <a:r>
              <a:rPr lang="en-US" sz="2400" b="1" smtClean="0">
                <a:solidFill>
                  <a:srgbClr val="0000FF"/>
                </a:solidFill>
                <a:latin typeface="Times New Roman" pitchFamily="18" charset="0"/>
                <a:cs typeface="Times New Roman" pitchFamily="18" charset="0"/>
              </a:rPr>
              <a:t> Hãy điền vào bảng những thông tin mà em biết.</a:t>
            </a:r>
            <a:endParaRPr lang="en-US" sz="2400" b="1">
              <a:solidFill>
                <a:srgbClr val="0000FF"/>
              </a:solidFill>
              <a:latin typeface="Times New Roman" pitchFamily="18" charset="0"/>
              <a:cs typeface="Times New Roman" pitchFamily="18" charset="0"/>
            </a:endParaRPr>
          </a:p>
        </p:txBody>
      </p:sp>
      <p:graphicFrame>
        <p:nvGraphicFramePr>
          <p:cNvPr id="6" name="Content Placeholder 6"/>
          <p:cNvGraphicFramePr>
            <a:graphicFrameLocks/>
          </p:cNvGraphicFramePr>
          <p:nvPr/>
        </p:nvGraphicFramePr>
        <p:xfrm>
          <a:off x="609600" y="4724400"/>
          <a:ext cx="8001000" cy="1821282"/>
        </p:xfrm>
        <a:graphic>
          <a:graphicData uri="http://schemas.openxmlformats.org/drawingml/2006/table">
            <a:tbl>
              <a:tblPr>
                <a:tableStyleId>{775DCB02-9BB8-47FD-8907-85C794F793BA}</a:tableStyleId>
              </a:tblPr>
              <a:tblGrid>
                <a:gridCol w="717578"/>
                <a:gridCol w="1594619"/>
                <a:gridCol w="4164803"/>
                <a:gridCol w="1524000"/>
              </a:tblGrid>
              <a:tr h="368486">
                <a:tc rowSpan="2">
                  <a:txBody>
                    <a:bodyPr/>
                    <a:lstStyle/>
                    <a:p>
                      <a:pPr marL="0" marR="0" algn="ctr">
                        <a:lnSpc>
                          <a:spcPct val="115000"/>
                        </a:lnSpc>
                        <a:spcBef>
                          <a:spcPts val="0"/>
                        </a:spcBef>
                        <a:spcAft>
                          <a:spcPts val="0"/>
                        </a:spcAft>
                      </a:pPr>
                      <a:r>
                        <a:rPr lang="en-US" sz="2200" b="1" baseline="0">
                          <a:solidFill>
                            <a:srgbClr val="0000FF"/>
                          </a:solidFill>
                          <a:latin typeface="Times New Roman" pitchFamily="18" charset="0"/>
                          <a:cs typeface="Times New Roman" pitchFamily="18" charset="0"/>
                        </a:rPr>
                        <a:t>STT</a:t>
                      </a:r>
                      <a:endParaRPr lang="en-US" sz="2200" b="1" baseline="0">
                        <a:solidFill>
                          <a:srgbClr val="0000FF"/>
                        </a:solidFill>
                        <a:latin typeface="Times New Roman" pitchFamily="18" charset="0"/>
                        <a:ea typeface="Calibri"/>
                        <a:cs typeface="Times New Roman" pitchFamily="18" charset="0"/>
                      </a:endParaRPr>
                    </a:p>
                  </a:txBody>
                  <a:tcPr marL="68580" marR="68580" marT="0" marB="0" anchor="ctr"/>
                </a:tc>
                <a:tc rowSpan="2">
                  <a:txBody>
                    <a:bodyPr/>
                    <a:lstStyle/>
                    <a:p>
                      <a:pPr marL="0" marR="0" algn="ctr">
                        <a:lnSpc>
                          <a:spcPct val="115000"/>
                        </a:lnSpc>
                        <a:spcBef>
                          <a:spcPts val="0"/>
                        </a:spcBef>
                        <a:spcAft>
                          <a:spcPts val="0"/>
                        </a:spcAft>
                      </a:pPr>
                      <a:r>
                        <a:rPr lang="en-US" sz="2200" b="1" baseline="0">
                          <a:solidFill>
                            <a:srgbClr val="0000FF"/>
                          </a:solidFill>
                          <a:latin typeface="Times New Roman" pitchFamily="18" charset="0"/>
                          <a:cs typeface="Times New Roman" pitchFamily="18" charset="0"/>
                        </a:rPr>
                        <a:t>Tên cây</a:t>
                      </a:r>
                      <a:endParaRPr lang="en-US" sz="2200" b="1" baseline="0">
                        <a:solidFill>
                          <a:srgbClr val="0000FF"/>
                        </a:solidFill>
                        <a:latin typeface="Times New Roman" pitchFamily="18" charset="0"/>
                        <a:ea typeface="Calibri"/>
                        <a:cs typeface="Times New Roman" pitchFamily="18" charset="0"/>
                      </a:endParaRPr>
                    </a:p>
                  </a:txBody>
                  <a:tcPr marL="68580" marR="68580" marT="0" marB="0" anchor="ctr"/>
                </a:tc>
                <a:tc gridSpan="2">
                  <a:txBody>
                    <a:bodyPr/>
                    <a:lstStyle/>
                    <a:p>
                      <a:pPr marL="0" marR="0" algn="ctr">
                        <a:lnSpc>
                          <a:spcPct val="115000"/>
                        </a:lnSpc>
                        <a:spcBef>
                          <a:spcPts val="0"/>
                        </a:spcBef>
                        <a:spcAft>
                          <a:spcPts val="0"/>
                        </a:spcAft>
                      </a:pPr>
                      <a:r>
                        <a:rPr lang="en-US" sz="2400" b="1">
                          <a:solidFill>
                            <a:srgbClr val="0000FF"/>
                          </a:solidFill>
                          <a:latin typeface="Times New Roman" pitchFamily="18" charset="0"/>
                          <a:cs typeface="Times New Roman" pitchFamily="18" charset="0"/>
                        </a:rPr>
                        <a:t>Kiểu xếp lá trên cây</a:t>
                      </a:r>
                      <a:endParaRPr lang="en-US" sz="2400" b="1">
                        <a:solidFill>
                          <a:srgbClr val="0000FF"/>
                        </a:solidFill>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r>
              <a:tr h="33782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2200" b="1" baseline="0">
                          <a:solidFill>
                            <a:srgbClr val="0000FF"/>
                          </a:solidFill>
                          <a:latin typeface="Times New Roman" pitchFamily="18" charset="0"/>
                          <a:cs typeface="Times New Roman" pitchFamily="18" charset="0"/>
                        </a:rPr>
                        <a:t>Có mấy lá mọc từ một mấu thân</a:t>
                      </a:r>
                      <a:endParaRPr lang="en-US" sz="2200" b="1" baseline="0">
                        <a:solidFill>
                          <a:srgbClr val="0000FF"/>
                        </a:solidFill>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2200" b="1" baseline="0">
                          <a:solidFill>
                            <a:srgbClr val="0000FF"/>
                          </a:solidFill>
                          <a:latin typeface="Times New Roman" pitchFamily="18" charset="0"/>
                          <a:cs typeface="Times New Roman" pitchFamily="18" charset="0"/>
                        </a:rPr>
                        <a:t>Kiểu xếp lá</a:t>
                      </a:r>
                      <a:endParaRPr lang="en-US" sz="2200" b="1" baseline="0">
                        <a:solidFill>
                          <a:srgbClr val="0000FF"/>
                        </a:solidFill>
                        <a:latin typeface="Times New Roman" pitchFamily="18" charset="0"/>
                        <a:ea typeface="Calibri"/>
                        <a:cs typeface="Times New Roman" pitchFamily="18" charset="0"/>
                      </a:endParaRPr>
                    </a:p>
                  </a:txBody>
                  <a:tcPr marL="68580" marR="68580" marT="0" marB="0" anchor="ctr"/>
                </a:tc>
              </a:tr>
              <a:tr h="333833">
                <a:tc>
                  <a:txBody>
                    <a:bodyPr/>
                    <a:lstStyle/>
                    <a:p>
                      <a:pPr marL="0" marR="0">
                        <a:lnSpc>
                          <a:spcPct val="115000"/>
                        </a:lnSpc>
                        <a:spcBef>
                          <a:spcPts val="0"/>
                        </a:spcBef>
                        <a:spcAft>
                          <a:spcPts val="0"/>
                        </a:spcAft>
                      </a:pPr>
                      <a:r>
                        <a:rPr lang="en-US" sz="2000" b="1" smtClean="0">
                          <a:solidFill>
                            <a:srgbClr val="0000FF"/>
                          </a:solidFill>
                          <a:latin typeface="Times New Roman" pitchFamily="18" charset="0"/>
                          <a:cs typeface="Times New Roman" pitchFamily="18" charset="0"/>
                        </a:rPr>
                        <a:t>1</a:t>
                      </a:r>
                      <a:endParaRPr lang="en-US" sz="2000" b="1">
                        <a:solidFill>
                          <a:srgbClr val="0000FF"/>
                        </a:solidFill>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endParaRPr lang="en-US" sz="2000" b="1">
                        <a:solidFill>
                          <a:srgbClr val="0000FF"/>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endParaRPr lang="en-US" sz="2000" b="1">
                        <a:solidFill>
                          <a:srgbClr val="0000FF"/>
                        </a:solidFill>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endParaRPr lang="en-US" sz="2000" b="1">
                        <a:solidFill>
                          <a:srgbClr val="0000FF"/>
                        </a:solidFill>
                        <a:latin typeface="Times New Roman" pitchFamily="18" charset="0"/>
                        <a:ea typeface="Calibri"/>
                        <a:cs typeface="Times New Roman" pitchFamily="18" charset="0"/>
                      </a:endParaRPr>
                    </a:p>
                  </a:txBody>
                  <a:tcPr marL="68580" marR="68580" marT="0" marB="0"/>
                </a:tc>
              </a:tr>
              <a:tr h="333833">
                <a:tc>
                  <a:txBody>
                    <a:bodyPr/>
                    <a:lstStyle/>
                    <a:p>
                      <a:pPr marL="0" marR="0">
                        <a:lnSpc>
                          <a:spcPct val="115000"/>
                        </a:lnSpc>
                        <a:spcBef>
                          <a:spcPts val="0"/>
                        </a:spcBef>
                        <a:spcAft>
                          <a:spcPts val="0"/>
                        </a:spcAft>
                      </a:pPr>
                      <a:r>
                        <a:rPr lang="en-US" sz="2000" b="1" smtClean="0">
                          <a:solidFill>
                            <a:srgbClr val="0000FF"/>
                          </a:solidFill>
                          <a:latin typeface="Times New Roman" pitchFamily="18" charset="0"/>
                          <a:cs typeface="Times New Roman" pitchFamily="18" charset="0"/>
                        </a:rPr>
                        <a:t>2</a:t>
                      </a:r>
                      <a:endParaRPr lang="en-US" sz="2000" b="1">
                        <a:solidFill>
                          <a:srgbClr val="0000FF"/>
                        </a:solidFill>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endParaRPr lang="en-US" sz="2000" b="1">
                        <a:solidFill>
                          <a:srgbClr val="0000FF"/>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endParaRPr lang="en-US" sz="2000" b="1">
                        <a:solidFill>
                          <a:srgbClr val="0000FF"/>
                        </a:solidFill>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endParaRPr lang="en-US" sz="2000" b="1">
                        <a:solidFill>
                          <a:srgbClr val="0000FF"/>
                        </a:solidFill>
                        <a:latin typeface="Times New Roman" pitchFamily="18" charset="0"/>
                        <a:ea typeface="Calibri"/>
                        <a:cs typeface="Times New Roman" pitchFamily="18" charset="0"/>
                      </a:endParaRPr>
                    </a:p>
                  </a:txBody>
                  <a:tcPr marL="68580" marR="68580" marT="0" marB="0"/>
                </a:tc>
              </a:tr>
              <a:tr h="378625">
                <a:tc>
                  <a:txBody>
                    <a:bodyPr/>
                    <a:lstStyle/>
                    <a:p>
                      <a:pPr marL="0" marR="0">
                        <a:lnSpc>
                          <a:spcPct val="115000"/>
                        </a:lnSpc>
                        <a:spcBef>
                          <a:spcPts val="0"/>
                        </a:spcBef>
                        <a:spcAft>
                          <a:spcPts val="0"/>
                        </a:spcAft>
                      </a:pPr>
                      <a:r>
                        <a:rPr lang="en-US" sz="2000" b="1" smtClean="0">
                          <a:solidFill>
                            <a:srgbClr val="0000FF"/>
                          </a:solidFill>
                          <a:latin typeface="Times New Roman" pitchFamily="18" charset="0"/>
                          <a:cs typeface="Times New Roman" pitchFamily="18" charset="0"/>
                        </a:rPr>
                        <a:t>3</a:t>
                      </a:r>
                      <a:endParaRPr lang="en-US" sz="2000" b="1">
                        <a:solidFill>
                          <a:srgbClr val="0000FF"/>
                        </a:solidFill>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endParaRPr lang="en-US" sz="2000" b="1">
                        <a:solidFill>
                          <a:srgbClr val="0000FF"/>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endParaRPr lang="en-US" sz="2000" b="1">
                        <a:solidFill>
                          <a:srgbClr val="0000FF"/>
                        </a:solidFill>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endParaRPr lang="en-US" sz="2000" b="1">
                        <a:solidFill>
                          <a:srgbClr val="0000FF"/>
                        </a:solidFill>
                        <a:latin typeface="Times New Roman" pitchFamily="18" charset="0"/>
                        <a:ea typeface="Calibri"/>
                        <a:cs typeface="Times New Roman" pitchFamily="18" charset="0"/>
                      </a:endParaRPr>
                    </a:p>
                  </a:txBody>
                  <a:tcPr marL="68580" marR="68580" marT="0" marB="0"/>
                </a:tc>
              </a:tr>
            </a:tbl>
          </a:graphicData>
        </a:graphic>
      </p:graphicFrame>
      <p:pic>
        <p:nvPicPr>
          <p:cNvPr id="12" name="Picture 11" descr="Cac kieu xep la.jpg"/>
          <p:cNvPicPr>
            <a:picLocks noChangeAspect="1"/>
          </p:cNvPicPr>
          <p:nvPr/>
        </p:nvPicPr>
        <p:blipFill>
          <a:blip r:embed="rId5" cstate="print"/>
          <a:stretch>
            <a:fillRect/>
          </a:stretch>
        </p:blipFill>
        <p:spPr>
          <a:xfrm>
            <a:off x="152400" y="152400"/>
            <a:ext cx="6858000" cy="3733800"/>
          </a:xfrm>
          <a:prstGeom prst="rect">
            <a:avLst/>
          </a:prstGeom>
        </p:spPr>
      </p:pic>
    </p:spTree>
    <p:custDataLst>
      <p:tags r:id="rId2"/>
    </p:custDataLst>
    <p:controls>
      <p:control spid="1029" name="ShockwaveFlash1" r:id="rId3" imgW="2057404" imgH="2133655"/>
    </p:controls>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352800"/>
            <a:ext cx="6781800" cy="533400"/>
          </a:xfrm>
        </p:spPr>
        <p:txBody>
          <a:bodyPr>
            <a:noAutofit/>
          </a:bodyPr>
          <a:lstStyle/>
          <a:p>
            <a:r>
              <a:rPr lang="en-US" sz="2400" b="1" smtClean="0">
                <a:solidFill>
                  <a:srgbClr val="0000FF"/>
                </a:solidFill>
                <a:latin typeface="Times New Roman" pitchFamily="18" charset="0"/>
                <a:cs typeface="Times New Roman" pitchFamily="18" charset="0"/>
              </a:rPr>
              <a:t> Hãy điền vào bảng những thông tin mà em biết.</a:t>
            </a:r>
            <a:endParaRPr lang="en-US" sz="2400" b="1">
              <a:solidFill>
                <a:srgbClr val="0000FF"/>
              </a:solidFill>
              <a:latin typeface="Times New Roman" pitchFamily="18" charset="0"/>
              <a:cs typeface="Times New Roman" pitchFamily="18" charset="0"/>
            </a:endParaRPr>
          </a:p>
        </p:txBody>
      </p:sp>
      <p:graphicFrame>
        <p:nvGraphicFramePr>
          <p:cNvPr id="7" name="Content Placeholder 6"/>
          <p:cNvGraphicFramePr>
            <a:graphicFrameLocks noGrp="1"/>
          </p:cNvGraphicFramePr>
          <p:nvPr>
            <p:ph idx="1"/>
          </p:nvPr>
        </p:nvGraphicFramePr>
        <p:xfrm>
          <a:off x="609600" y="3962400"/>
          <a:ext cx="8001000" cy="2523744"/>
        </p:xfrm>
        <a:graphic>
          <a:graphicData uri="http://schemas.openxmlformats.org/drawingml/2006/table">
            <a:tbl>
              <a:tblPr>
                <a:tableStyleId>{775DCB02-9BB8-47FD-8907-85C794F793BA}</a:tableStyleId>
              </a:tblPr>
              <a:tblGrid>
                <a:gridCol w="717578"/>
                <a:gridCol w="1594619"/>
                <a:gridCol w="4164803"/>
                <a:gridCol w="1524000"/>
              </a:tblGrid>
              <a:tr h="326498">
                <a:tc rowSpan="2">
                  <a:txBody>
                    <a:bodyPr/>
                    <a:lstStyle/>
                    <a:p>
                      <a:pPr marL="0" marR="0" algn="ctr">
                        <a:lnSpc>
                          <a:spcPct val="115000"/>
                        </a:lnSpc>
                        <a:spcBef>
                          <a:spcPts val="0"/>
                        </a:spcBef>
                        <a:spcAft>
                          <a:spcPts val="0"/>
                        </a:spcAft>
                      </a:pPr>
                      <a:r>
                        <a:rPr lang="en-US" sz="2400" b="1">
                          <a:solidFill>
                            <a:srgbClr val="0000FF"/>
                          </a:solidFill>
                        </a:rPr>
                        <a:t>STT</a:t>
                      </a:r>
                      <a:endParaRPr lang="en-US" sz="2400" b="1">
                        <a:solidFill>
                          <a:srgbClr val="0000FF"/>
                        </a:solidFill>
                        <a:latin typeface="Calibri"/>
                        <a:ea typeface="Calibri"/>
                        <a:cs typeface="Times New Roman"/>
                      </a:endParaRPr>
                    </a:p>
                  </a:txBody>
                  <a:tcPr marL="68580" marR="68580" marT="0" marB="0" anchor="ctr"/>
                </a:tc>
                <a:tc rowSpan="2">
                  <a:txBody>
                    <a:bodyPr/>
                    <a:lstStyle/>
                    <a:p>
                      <a:pPr marL="0" marR="0" algn="ctr">
                        <a:lnSpc>
                          <a:spcPct val="115000"/>
                        </a:lnSpc>
                        <a:spcBef>
                          <a:spcPts val="0"/>
                        </a:spcBef>
                        <a:spcAft>
                          <a:spcPts val="0"/>
                        </a:spcAft>
                      </a:pPr>
                      <a:r>
                        <a:rPr lang="en-US" sz="2400" b="1">
                          <a:solidFill>
                            <a:srgbClr val="0000FF"/>
                          </a:solidFill>
                        </a:rPr>
                        <a:t>Tên cây</a:t>
                      </a:r>
                      <a:endParaRPr lang="en-US" sz="2400" b="1">
                        <a:solidFill>
                          <a:srgbClr val="0000FF"/>
                        </a:solidFill>
                        <a:latin typeface="Calibri"/>
                        <a:ea typeface="Calibri"/>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2400" b="1">
                          <a:solidFill>
                            <a:srgbClr val="0000FF"/>
                          </a:solidFill>
                        </a:rPr>
                        <a:t>Kiểu xếp lá trên cây</a:t>
                      </a:r>
                      <a:endParaRPr lang="en-US" sz="2400" b="1">
                        <a:solidFill>
                          <a:srgbClr val="0000FF"/>
                        </a:solidFill>
                        <a:latin typeface="Calibri"/>
                        <a:ea typeface="Calibri"/>
                        <a:cs typeface="Times New Roman"/>
                      </a:endParaRPr>
                    </a:p>
                  </a:txBody>
                  <a:tcPr marL="68580" marR="68580" marT="0" marB="0" anchor="ctr"/>
                </a:tc>
                <a:tc hMerge="1">
                  <a:txBody>
                    <a:bodyPr/>
                    <a:lstStyle/>
                    <a:p>
                      <a:endParaRPr lang="en-US"/>
                    </a:p>
                  </a:txBody>
                  <a:tcPr/>
                </a:tc>
              </a:tr>
              <a:tr h="326498">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2400" b="1">
                          <a:solidFill>
                            <a:srgbClr val="0000FF"/>
                          </a:solidFill>
                        </a:rPr>
                        <a:t>Có mấy lá mọc từ một mấu thân</a:t>
                      </a:r>
                      <a:endParaRPr lang="en-US" sz="2400" b="1">
                        <a:solidFill>
                          <a:srgbClr val="0000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b="1">
                          <a:solidFill>
                            <a:srgbClr val="0000FF"/>
                          </a:solidFill>
                        </a:rPr>
                        <a:t>Kiểu xếp lá</a:t>
                      </a:r>
                      <a:endParaRPr lang="en-US" sz="2400" b="1">
                        <a:solidFill>
                          <a:srgbClr val="0000FF"/>
                        </a:solidFill>
                        <a:latin typeface="Calibri"/>
                        <a:ea typeface="Calibri"/>
                        <a:cs typeface="Times New Roman"/>
                      </a:endParaRPr>
                    </a:p>
                  </a:txBody>
                  <a:tcPr marL="68580" marR="68580" marT="0" marB="0" anchor="ctr"/>
                </a:tc>
              </a:tr>
              <a:tr h="260151">
                <a:tc>
                  <a:txBody>
                    <a:bodyPr/>
                    <a:lstStyle/>
                    <a:p>
                      <a:pPr marL="0" marR="0">
                        <a:lnSpc>
                          <a:spcPct val="115000"/>
                        </a:lnSpc>
                        <a:spcBef>
                          <a:spcPts val="0"/>
                        </a:spcBef>
                        <a:spcAft>
                          <a:spcPts val="0"/>
                        </a:spcAft>
                      </a:pPr>
                      <a:r>
                        <a:rPr lang="en-US" sz="2400" b="1" smtClean="0">
                          <a:solidFill>
                            <a:srgbClr val="0000FF"/>
                          </a:solidFill>
                        </a:rPr>
                        <a:t>1</a:t>
                      </a:r>
                      <a:endParaRPr lang="en-US" sz="2400" b="1">
                        <a:solidFill>
                          <a:srgbClr val="0000FF"/>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b="1">
                        <a:solidFill>
                          <a:srgbClr val="0000FF"/>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b="1">
                        <a:solidFill>
                          <a:srgbClr val="0000FF"/>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b="1">
                        <a:solidFill>
                          <a:srgbClr val="0000FF"/>
                        </a:solidFill>
                        <a:latin typeface="Calibri"/>
                        <a:ea typeface="Calibri"/>
                        <a:cs typeface="Times New Roman"/>
                      </a:endParaRPr>
                    </a:p>
                  </a:txBody>
                  <a:tcPr marL="68580" marR="68580" marT="0" marB="0"/>
                </a:tc>
              </a:tr>
              <a:tr h="260151">
                <a:tc>
                  <a:txBody>
                    <a:bodyPr/>
                    <a:lstStyle/>
                    <a:p>
                      <a:pPr marL="0" marR="0">
                        <a:lnSpc>
                          <a:spcPct val="115000"/>
                        </a:lnSpc>
                        <a:spcBef>
                          <a:spcPts val="0"/>
                        </a:spcBef>
                        <a:spcAft>
                          <a:spcPts val="0"/>
                        </a:spcAft>
                      </a:pPr>
                      <a:r>
                        <a:rPr lang="en-US" sz="2400" b="1" smtClean="0">
                          <a:solidFill>
                            <a:srgbClr val="0000FF"/>
                          </a:solidFill>
                        </a:rPr>
                        <a:t>2</a:t>
                      </a:r>
                      <a:endParaRPr lang="en-US" sz="2400" b="1">
                        <a:solidFill>
                          <a:srgbClr val="0000FF"/>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b="1">
                        <a:solidFill>
                          <a:srgbClr val="0000FF"/>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b="1">
                        <a:solidFill>
                          <a:srgbClr val="0000FF"/>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b="1">
                        <a:solidFill>
                          <a:srgbClr val="0000FF"/>
                        </a:solidFill>
                        <a:latin typeface="Calibri"/>
                        <a:ea typeface="Calibri"/>
                        <a:cs typeface="Times New Roman"/>
                      </a:endParaRPr>
                    </a:p>
                  </a:txBody>
                  <a:tcPr marL="68580" marR="68580" marT="0" marB="0"/>
                </a:tc>
              </a:tr>
              <a:tr h="260151">
                <a:tc>
                  <a:txBody>
                    <a:bodyPr/>
                    <a:lstStyle/>
                    <a:p>
                      <a:pPr marL="0" marR="0">
                        <a:lnSpc>
                          <a:spcPct val="115000"/>
                        </a:lnSpc>
                        <a:spcBef>
                          <a:spcPts val="0"/>
                        </a:spcBef>
                        <a:spcAft>
                          <a:spcPts val="0"/>
                        </a:spcAft>
                      </a:pPr>
                      <a:r>
                        <a:rPr lang="en-US" sz="2400" b="1" smtClean="0">
                          <a:solidFill>
                            <a:srgbClr val="0000FF"/>
                          </a:solidFill>
                        </a:rPr>
                        <a:t>3</a:t>
                      </a:r>
                      <a:endParaRPr lang="en-US" sz="2400" b="1">
                        <a:solidFill>
                          <a:srgbClr val="0000FF"/>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b="1">
                        <a:solidFill>
                          <a:srgbClr val="0000FF"/>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b="1">
                        <a:solidFill>
                          <a:srgbClr val="0000FF"/>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b="1">
                        <a:solidFill>
                          <a:srgbClr val="0000FF"/>
                        </a:solidFill>
                        <a:latin typeface="Calibri"/>
                        <a:ea typeface="Calibri"/>
                        <a:cs typeface="Times New Roman"/>
                      </a:endParaRPr>
                    </a:p>
                  </a:txBody>
                  <a:tcPr marL="68580" marR="68580" marT="0" marB="0"/>
                </a:tc>
              </a:tr>
            </a:tbl>
          </a:graphicData>
        </a:graphic>
      </p:graphicFrame>
      <p:graphicFrame>
        <p:nvGraphicFramePr>
          <p:cNvPr id="6" name="Content Placeholder 6"/>
          <p:cNvGraphicFramePr>
            <a:graphicFrameLocks/>
          </p:cNvGraphicFramePr>
          <p:nvPr/>
        </p:nvGraphicFramePr>
        <p:xfrm>
          <a:off x="609600" y="3962400"/>
          <a:ext cx="8001000" cy="2722379"/>
        </p:xfrm>
        <a:graphic>
          <a:graphicData uri="http://schemas.openxmlformats.org/drawingml/2006/table">
            <a:tbl>
              <a:tblPr>
                <a:tableStyleId>{775DCB02-9BB8-47FD-8907-85C794F793BA}</a:tableStyleId>
              </a:tblPr>
              <a:tblGrid>
                <a:gridCol w="717578"/>
                <a:gridCol w="1594619"/>
                <a:gridCol w="4164803"/>
                <a:gridCol w="1524000"/>
              </a:tblGrid>
              <a:tr h="391363">
                <a:tc rowSpan="2">
                  <a:txBody>
                    <a:bodyPr/>
                    <a:lstStyle/>
                    <a:p>
                      <a:pPr marL="0" marR="0" algn="ctr">
                        <a:lnSpc>
                          <a:spcPct val="115000"/>
                        </a:lnSpc>
                        <a:spcBef>
                          <a:spcPts val="0"/>
                        </a:spcBef>
                        <a:spcAft>
                          <a:spcPts val="0"/>
                        </a:spcAft>
                      </a:pPr>
                      <a:r>
                        <a:rPr lang="en-US" sz="2200" b="1" baseline="0">
                          <a:solidFill>
                            <a:srgbClr val="0000FF"/>
                          </a:solidFill>
                          <a:latin typeface="Times New Roman" pitchFamily="18" charset="0"/>
                          <a:cs typeface="Times New Roman" pitchFamily="18" charset="0"/>
                        </a:rPr>
                        <a:t>STT</a:t>
                      </a:r>
                      <a:endParaRPr lang="en-US" sz="2200" b="1" baseline="0">
                        <a:solidFill>
                          <a:srgbClr val="0000FF"/>
                        </a:solidFill>
                        <a:latin typeface="Times New Roman" pitchFamily="18" charset="0"/>
                        <a:ea typeface="Calibri"/>
                        <a:cs typeface="Times New Roman" pitchFamily="18" charset="0"/>
                      </a:endParaRPr>
                    </a:p>
                  </a:txBody>
                  <a:tcPr marL="68580" marR="68580" marT="0" marB="0" anchor="ctr"/>
                </a:tc>
                <a:tc rowSpan="2">
                  <a:txBody>
                    <a:bodyPr/>
                    <a:lstStyle/>
                    <a:p>
                      <a:pPr marL="0" marR="0" algn="ctr">
                        <a:lnSpc>
                          <a:spcPct val="115000"/>
                        </a:lnSpc>
                        <a:spcBef>
                          <a:spcPts val="0"/>
                        </a:spcBef>
                        <a:spcAft>
                          <a:spcPts val="0"/>
                        </a:spcAft>
                      </a:pPr>
                      <a:r>
                        <a:rPr lang="en-US" sz="2200" b="1" baseline="0">
                          <a:solidFill>
                            <a:srgbClr val="0000FF"/>
                          </a:solidFill>
                          <a:latin typeface="Times New Roman" pitchFamily="18" charset="0"/>
                          <a:cs typeface="Times New Roman" pitchFamily="18" charset="0"/>
                        </a:rPr>
                        <a:t>Tên cây</a:t>
                      </a:r>
                      <a:endParaRPr lang="en-US" sz="2200" b="1" baseline="0">
                        <a:solidFill>
                          <a:srgbClr val="0000FF"/>
                        </a:solidFill>
                        <a:latin typeface="Times New Roman" pitchFamily="18" charset="0"/>
                        <a:ea typeface="Calibri"/>
                        <a:cs typeface="Times New Roman" pitchFamily="18" charset="0"/>
                      </a:endParaRPr>
                    </a:p>
                  </a:txBody>
                  <a:tcPr marL="68580" marR="68580" marT="0" marB="0" anchor="ctr"/>
                </a:tc>
                <a:tc gridSpan="2">
                  <a:txBody>
                    <a:bodyPr/>
                    <a:lstStyle/>
                    <a:p>
                      <a:pPr marL="0" marR="0" algn="ctr">
                        <a:lnSpc>
                          <a:spcPct val="115000"/>
                        </a:lnSpc>
                        <a:spcBef>
                          <a:spcPts val="0"/>
                        </a:spcBef>
                        <a:spcAft>
                          <a:spcPts val="0"/>
                        </a:spcAft>
                      </a:pPr>
                      <a:r>
                        <a:rPr lang="en-US" sz="2400" b="1">
                          <a:solidFill>
                            <a:srgbClr val="0000FF"/>
                          </a:solidFill>
                          <a:latin typeface="Times New Roman" pitchFamily="18" charset="0"/>
                          <a:cs typeface="Times New Roman" pitchFamily="18" charset="0"/>
                        </a:rPr>
                        <a:t>Kiểu xếp lá trên cây</a:t>
                      </a:r>
                      <a:endParaRPr lang="en-US" sz="2400" b="1">
                        <a:solidFill>
                          <a:srgbClr val="0000FF"/>
                        </a:solidFill>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r>
              <a:tr h="827837">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2200" b="1" baseline="0">
                          <a:solidFill>
                            <a:srgbClr val="0000FF"/>
                          </a:solidFill>
                          <a:latin typeface="Times New Roman" pitchFamily="18" charset="0"/>
                          <a:cs typeface="Times New Roman" pitchFamily="18" charset="0"/>
                        </a:rPr>
                        <a:t>Có mấy lá mọc từ một mấu thân</a:t>
                      </a:r>
                      <a:endParaRPr lang="en-US" sz="2200" b="1" baseline="0">
                        <a:solidFill>
                          <a:srgbClr val="0000FF"/>
                        </a:solidFill>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2200" b="1" baseline="0">
                          <a:solidFill>
                            <a:srgbClr val="0000FF"/>
                          </a:solidFill>
                          <a:latin typeface="Times New Roman" pitchFamily="18" charset="0"/>
                          <a:cs typeface="Times New Roman" pitchFamily="18" charset="0"/>
                        </a:rPr>
                        <a:t>Kiểu xếp lá</a:t>
                      </a:r>
                      <a:endParaRPr lang="en-US" sz="2200" b="1" baseline="0">
                        <a:solidFill>
                          <a:srgbClr val="0000FF"/>
                        </a:solidFill>
                        <a:latin typeface="Times New Roman" pitchFamily="18" charset="0"/>
                        <a:ea typeface="Calibri"/>
                        <a:cs typeface="Times New Roman" pitchFamily="18" charset="0"/>
                      </a:endParaRPr>
                    </a:p>
                  </a:txBody>
                  <a:tcPr marL="68580" marR="68580" marT="0" marB="0" anchor="ctr"/>
                </a:tc>
              </a:tr>
              <a:tr h="386439">
                <a:tc>
                  <a:txBody>
                    <a:bodyPr/>
                    <a:lstStyle/>
                    <a:p>
                      <a:pPr marL="0" marR="0">
                        <a:lnSpc>
                          <a:spcPct val="115000"/>
                        </a:lnSpc>
                        <a:spcBef>
                          <a:spcPts val="0"/>
                        </a:spcBef>
                        <a:spcAft>
                          <a:spcPts val="0"/>
                        </a:spcAft>
                      </a:pPr>
                      <a:r>
                        <a:rPr lang="en-US" sz="2000" b="1" smtClean="0">
                          <a:solidFill>
                            <a:srgbClr val="0000FF"/>
                          </a:solidFill>
                          <a:latin typeface="Times New Roman" pitchFamily="18" charset="0"/>
                          <a:cs typeface="Times New Roman" pitchFamily="18" charset="0"/>
                        </a:rPr>
                        <a:t>1</a:t>
                      </a:r>
                      <a:endParaRPr lang="en-US" sz="2000" b="1">
                        <a:solidFill>
                          <a:srgbClr val="0000FF"/>
                        </a:solidFill>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000" b="1" smtClean="0">
                          <a:solidFill>
                            <a:srgbClr val="0000FF"/>
                          </a:solidFill>
                          <a:latin typeface="Times New Roman" pitchFamily="18" charset="0"/>
                          <a:ea typeface="Calibri"/>
                          <a:cs typeface="Times New Roman" pitchFamily="18" charset="0"/>
                        </a:rPr>
                        <a:t>Cây</a:t>
                      </a:r>
                      <a:r>
                        <a:rPr lang="en-US" sz="2000" b="1" baseline="0" smtClean="0">
                          <a:solidFill>
                            <a:srgbClr val="0000FF"/>
                          </a:solidFill>
                          <a:latin typeface="Times New Roman" pitchFamily="18" charset="0"/>
                          <a:ea typeface="Calibri"/>
                          <a:cs typeface="Times New Roman" pitchFamily="18" charset="0"/>
                        </a:rPr>
                        <a:t> dâu</a:t>
                      </a:r>
                      <a:endParaRPr lang="en-US" sz="2000" b="1">
                        <a:solidFill>
                          <a:srgbClr val="0000FF"/>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smtClean="0">
                          <a:solidFill>
                            <a:srgbClr val="0000FF"/>
                          </a:solidFill>
                          <a:latin typeface="Times New Roman" pitchFamily="18" charset="0"/>
                          <a:ea typeface="Calibri"/>
                          <a:cs typeface="Times New Roman" pitchFamily="18" charset="0"/>
                        </a:rPr>
                        <a:t>1</a:t>
                      </a:r>
                      <a:endParaRPr lang="en-US" sz="2000" b="1">
                        <a:solidFill>
                          <a:srgbClr val="0000FF"/>
                        </a:solidFill>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000" b="1" smtClean="0">
                          <a:solidFill>
                            <a:srgbClr val="0000FF"/>
                          </a:solidFill>
                          <a:latin typeface="Times New Roman" pitchFamily="18" charset="0"/>
                          <a:ea typeface="Calibri"/>
                          <a:cs typeface="Times New Roman" pitchFamily="18" charset="0"/>
                        </a:rPr>
                        <a:t>Mọc cách</a:t>
                      </a:r>
                      <a:endParaRPr lang="en-US" sz="2000" b="1">
                        <a:solidFill>
                          <a:srgbClr val="0000FF"/>
                        </a:solidFill>
                        <a:latin typeface="Times New Roman" pitchFamily="18" charset="0"/>
                        <a:ea typeface="Calibri"/>
                        <a:cs typeface="Times New Roman" pitchFamily="18" charset="0"/>
                      </a:endParaRPr>
                    </a:p>
                  </a:txBody>
                  <a:tcPr marL="68580" marR="68580" marT="0" marB="0"/>
                </a:tc>
              </a:tr>
              <a:tr h="386439">
                <a:tc>
                  <a:txBody>
                    <a:bodyPr/>
                    <a:lstStyle/>
                    <a:p>
                      <a:pPr marL="0" marR="0">
                        <a:lnSpc>
                          <a:spcPct val="115000"/>
                        </a:lnSpc>
                        <a:spcBef>
                          <a:spcPts val="0"/>
                        </a:spcBef>
                        <a:spcAft>
                          <a:spcPts val="0"/>
                        </a:spcAft>
                      </a:pPr>
                      <a:r>
                        <a:rPr lang="en-US" sz="2000" b="1" smtClean="0">
                          <a:solidFill>
                            <a:srgbClr val="0000FF"/>
                          </a:solidFill>
                          <a:latin typeface="Times New Roman" pitchFamily="18" charset="0"/>
                          <a:cs typeface="Times New Roman" pitchFamily="18" charset="0"/>
                        </a:rPr>
                        <a:t>2</a:t>
                      </a:r>
                      <a:endParaRPr lang="en-US" sz="2000" b="1">
                        <a:solidFill>
                          <a:srgbClr val="0000FF"/>
                        </a:solidFill>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000" b="1" smtClean="0">
                          <a:solidFill>
                            <a:srgbClr val="0000FF"/>
                          </a:solidFill>
                          <a:latin typeface="Times New Roman" pitchFamily="18" charset="0"/>
                          <a:ea typeface="Calibri"/>
                          <a:cs typeface="Times New Roman" pitchFamily="18" charset="0"/>
                        </a:rPr>
                        <a:t>Cây</a:t>
                      </a:r>
                      <a:r>
                        <a:rPr lang="en-US" sz="2000" b="1" baseline="0" smtClean="0">
                          <a:solidFill>
                            <a:srgbClr val="0000FF"/>
                          </a:solidFill>
                          <a:latin typeface="Times New Roman" pitchFamily="18" charset="0"/>
                          <a:ea typeface="Calibri"/>
                          <a:cs typeface="Times New Roman" pitchFamily="18" charset="0"/>
                        </a:rPr>
                        <a:t> dừa cạn</a:t>
                      </a:r>
                      <a:endParaRPr lang="en-US" sz="2000" b="1">
                        <a:solidFill>
                          <a:srgbClr val="0000FF"/>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smtClean="0">
                          <a:solidFill>
                            <a:srgbClr val="0000FF"/>
                          </a:solidFill>
                          <a:latin typeface="Times New Roman" pitchFamily="18" charset="0"/>
                          <a:ea typeface="Calibri"/>
                          <a:cs typeface="Times New Roman" pitchFamily="18" charset="0"/>
                        </a:rPr>
                        <a:t>2</a:t>
                      </a:r>
                      <a:endParaRPr lang="en-US" sz="2000" b="1">
                        <a:solidFill>
                          <a:srgbClr val="0000FF"/>
                        </a:solidFill>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000" b="1" smtClean="0">
                          <a:solidFill>
                            <a:srgbClr val="0000FF"/>
                          </a:solidFill>
                          <a:latin typeface="Times New Roman" pitchFamily="18" charset="0"/>
                          <a:ea typeface="Calibri"/>
                          <a:cs typeface="Times New Roman" pitchFamily="18" charset="0"/>
                        </a:rPr>
                        <a:t>Mọc đối</a:t>
                      </a:r>
                      <a:endParaRPr lang="en-US" sz="2000" b="1">
                        <a:solidFill>
                          <a:srgbClr val="0000FF"/>
                        </a:solidFill>
                        <a:latin typeface="Times New Roman" pitchFamily="18" charset="0"/>
                        <a:ea typeface="Calibri"/>
                        <a:cs typeface="Times New Roman" pitchFamily="18" charset="0"/>
                      </a:endParaRPr>
                    </a:p>
                  </a:txBody>
                  <a:tcPr marL="68580" marR="68580" marT="0" marB="0"/>
                </a:tc>
              </a:tr>
              <a:tr h="542829">
                <a:tc>
                  <a:txBody>
                    <a:bodyPr/>
                    <a:lstStyle/>
                    <a:p>
                      <a:pPr marL="0" marR="0">
                        <a:lnSpc>
                          <a:spcPct val="115000"/>
                        </a:lnSpc>
                        <a:spcBef>
                          <a:spcPts val="0"/>
                        </a:spcBef>
                        <a:spcAft>
                          <a:spcPts val="0"/>
                        </a:spcAft>
                      </a:pPr>
                      <a:r>
                        <a:rPr lang="en-US" sz="2000" b="1" smtClean="0">
                          <a:solidFill>
                            <a:srgbClr val="0000FF"/>
                          </a:solidFill>
                          <a:latin typeface="Times New Roman" pitchFamily="18" charset="0"/>
                          <a:cs typeface="Times New Roman" pitchFamily="18" charset="0"/>
                        </a:rPr>
                        <a:t>3</a:t>
                      </a:r>
                      <a:endParaRPr lang="en-US" sz="2000" b="1">
                        <a:solidFill>
                          <a:srgbClr val="0000FF"/>
                        </a:solidFill>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000" b="1" smtClean="0">
                          <a:solidFill>
                            <a:srgbClr val="0000FF"/>
                          </a:solidFill>
                          <a:latin typeface="Times New Roman" pitchFamily="18" charset="0"/>
                          <a:ea typeface="Calibri"/>
                          <a:cs typeface="Times New Roman" pitchFamily="18" charset="0"/>
                        </a:rPr>
                        <a:t>Cây</a:t>
                      </a:r>
                      <a:r>
                        <a:rPr lang="en-US" sz="2000" b="1" baseline="0" smtClean="0">
                          <a:solidFill>
                            <a:srgbClr val="0000FF"/>
                          </a:solidFill>
                          <a:latin typeface="Times New Roman" pitchFamily="18" charset="0"/>
                          <a:ea typeface="Calibri"/>
                          <a:cs typeface="Times New Roman" pitchFamily="18" charset="0"/>
                        </a:rPr>
                        <a:t> dây huỳnh</a:t>
                      </a:r>
                      <a:endParaRPr lang="en-US" sz="2000" b="1">
                        <a:solidFill>
                          <a:srgbClr val="0000FF"/>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smtClean="0">
                          <a:solidFill>
                            <a:srgbClr val="0000FF"/>
                          </a:solidFill>
                          <a:latin typeface="Times New Roman" pitchFamily="18" charset="0"/>
                          <a:ea typeface="Calibri"/>
                          <a:cs typeface="Times New Roman" pitchFamily="18" charset="0"/>
                        </a:rPr>
                        <a:t>4</a:t>
                      </a:r>
                      <a:endParaRPr lang="en-US" sz="2000" b="1">
                        <a:solidFill>
                          <a:srgbClr val="0000FF"/>
                        </a:solidFill>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000" b="1" smtClean="0">
                          <a:solidFill>
                            <a:srgbClr val="0000FF"/>
                          </a:solidFill>
                          <a:latin typeface="Times New Roman" pitchFamily="18" charset="0"/>
                          <a:ea typeface="Calibri"/>
                          <a:cs typeface="Times New Roman" pitchFamily="18" charset="0"/>
                        </a:rPr>
                        <a:t>Mọc vòng</a:t>
                      </a:r>
                      <a:endParaRPr lang="en-US" sz="2000" b="1">
                        <a:solidFill>
                          <a:srgbClr val="0000FF"/>
                        </a:solidFill>
                        <a:latin typeface="Times New Roman" pitchFamily="18" charset="0"/>
                        <a:ea typeface="Calibri"/>
                        <a:cs typeface="Times New Roman" pitchFamily="18" charset="0"/>
                      </a:endParaRPr>
                    </a:p>
                  </a:txBody>
                  <a:tcPr marL="68580" marR="68580" marT="0" marB="0"/>
                </a:tc>
              </a:tr>
            </a:tbl>
          </a:graphicData>
        </a:graphic>
      </p:graphicFrame>
      <p:pic>
        <p:nvPicPr>
          <p:cNvPr id="8" name="Picture 7" descr="Cac kieu xep la_2.jpg"/>
          <p:cNvPicPr>
            <a:picLocks noChangeAspect="1"/>
          </p:cNvPicPr>
          <p:nvPr/>
        </p:nvPicPr>
        <p:blipFill>
          <a:blip r:embed="rId3" cstate="print"/>
          <a:stretch>
            <a:fillRect/>
          </a:stretch>
        </p:blipFill>
        <p:spPr>
          <a:xfrm>
            <a:off x="1066800" y="838200"/>
            <a:ext cx="6934200" cy="2524125"/>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981200"/>
          </a:xfrm>
        </p:spPr>
        <p:txBody>
          <a:bodyPr>
            <a:noAutofit/>
          </a:bodyPr>
          <a:lstStyle/>
          <a:p>
            <a:pPr algn="just"/>
            <a:r>
              <a:rPr lang="en-US" sz="4400" b="1" smtClean="0">
                <a:solidFill>
                  <a:srgbClr val="0000FF"/>
                </a:solidFill>
                <a:latin typeface="Times New Roman" pitchFamily="18" charset="0"/>
                <a:cs typeface="Times New Roman" pitchFamily="18" charset="0"/>
              </a:rPr>
              <a:t>Cách bố trí của lá ở các mấu thân có gì lợi cho việc nhận ánh sáng của các lá trên cây?</a:t>
            </a:r>
            <a:endParaRPr lang="en-US" sz="4400" b="1">
              <a:solidFill>
                <a:srgbClr val="0000FF"/>
              </a:solidFill>
              <a:latin typeface="Times New Roman" pitchFamily="18" charset="0"/>
              <a:cs typeface="Times New Roman" pitchFamily="18" charset="0"/>
            </a:endParaRPr>
          </a:p>
        </p:txBody>
      </p:sp>
      <p:sp>
        <p:nvSpPr>
          <p:cNvPr id="3" name="Title 1"/>
          <p:cNvSpPr txBox="1">
            <a:spLocks/>
          </p:cNvSpPr>
          <p:nvPr/>
        </p:nvSpPr>
        <p:spPr>
          <a:xfrm>
            <a:off x="457200" y="3276600"/>
            <a:ext cx="8229600" cy="1066800"/>
          </a:xfrm>
          <a:prstGeom prst="rect">
            <a:avLst/>
          </a:prstGeom>
        </p:spPr>
        <p:txBody>
          <a:bodyPr vert="horz" lIns="0" rIns="0" bIns="0" anchor="t">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smtClean="0">
                <a:solidFill>
                  <a:schemeClr val="tx2"/>
                </a:solidFill>
                <a:latin typeface="Times New Roman" pitchFamily="18" charset="0"/>
                <a:ea typeface="+mj-ea"/>
                <a:cs typeface="Times New Roman" pitchFamily="18" charset="0"/>
              </a:rPr>
              <a:t>Lá trên các mẫu thân xếp so le nhau giúp lá nhận được nhiều ánh sáng</a:t>
            </a:r>
            <a:endParaRPr kumimoji="0" lang="en-US" sz="3200" b="0" i="0" u="none" strike="noStrike" kern="1200" cap="none" spc="0" normalizeH="0" baseline="0" noProof="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19912"/>
          </a:xfrm>
        </p:spPr>
        <p:txBody>
          <a:bodyPr anchor="t">
            <a:noAutofit/>
          </a:bodyPr>
          <a:lstStyle/>
          <a:p>
            <a:pPr algn="ctr"/>
            <a:r>
              <a:rPr lang="en-US" sz="4800" b="1" smtClean="0">
                <a:latin typeface="Times New Roman" pitchFamily="18" charset="0"/>
                <a:cs typeface="Times New Roman" pitchFamily="18" charset="0"/>
              </a:rPr>
              <a:t>Em có biết</a:t>
            </a:r>
            <a:endParaRPr lang="en-US" sz="4800" b="1">
              <a:latin typeface="Times New Roman" pitchFamily="18" charset="0"/>
              <a:cs typeface="Times New Roman" pitchFamily="18" charset="0"/>
            </a:endParaRPr>
          </a:p>
        </p:txBody>
      </p:sp>
      <p:pic>
        <p:nvPicPr>
          <p:cNvPr id="4" name="Picture 6" descr="Nguoi-dung-len-la-sen-vua"/>
          <p:cNvPicPr>
            <a:picLocks noGrp="1" noChangeAspect="1" noChangeArrowheads="1"/>
          </p:cNvPicPr>
          <p:nvPr>
            <p:ph idx="1"/>
          </p:nvPr>
        </p:nvPicPr>
        <p:blipFill>
          <a:blip r:embed="rId2" cstate="print"/>
          <a:srcRect/>
          <a:stretch>
            <a:fillRect/>
          </a:stretch>
        </p:blipFill>
        <p:spPr bwMode="auto">
          <a:xfrm>
            <a:off x="685800" y="1676400"/>
            <a:ext cx="3810000" cy="3886200"/>
          </a:xfrm>
          <a:prstGeom prst="rect">
            <a:avLst/>
          </a:prstGeom>
          <a:noFill/>
        </p:spPr>
      </p:pic>
      <p:pic>
        <p:nvPicPr>
          <p:cNvPr id="5" name="Picture 8" descr="2"/>
          <p:cNvPicPr>
            <a:picLocks noChangeAspect="1" noChangeArrowheads="1"/>
          </p:cNvPicPr>
          <p:nvPr/>
        </p:nvPicPr>
        <p:blipFill>
          <a:blip r:embed="rId3" cstate="print"/>
          <a:srcRect/>
          <a:stretch>
            <a:fillRect/>
          </a:stretch>
        </p:blipFill>
        <p:spPr bwMode="auto">
          <a:xfrm>
            <a:off x="4724400" y="1676400"/>
            <a:ext cx="3886200" cy="3886200"/>
          </a:xfrm>
          <a:prstGeom prst="rect">
            <a:avLst/>
          </a:prstGeom>
          <a:noFill/>
        </p:spPr>
      </p:pic>
      <p:sp>
        <p:nvSpPr>
          <p:cNvPr id="6" name="Title 1"/>
          <p:cNvSpPr txBox="1">
            <a:spLocks/>
          </p:cNvSpPr>
          <p:nvPr/>
        </p:nvSpPr>
        <p:spPr>
          <a:xfrm>
            <a:off x="457200" y="5791200"/>
            <a:ext cx="8229600" cy="819912"/>
          </a:xfrm>
          <a:prstGeom prst="rect">
            <a:avLst/>
          </a:prstGeom>
        </p:spPr>
        <p:txBody>
          <a:bodyPr vert="horz" lIns="0" rIns="0" bIns="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tx2"/>
                </a:solidFill>
                <a:effectLst/>
                <a:uLnTx/>
                <a:uFillTx/>
                <a:latin typeface="Times New Roman" pitchFamily="18" charset="0"/>
                <a:ea typeface="+mj-ea"/>
                <a:cs typeface="Times New Roman" pitchFamily="18" charset="0"/>
              </a:rPr>
              <a:t>Cây</a:t>
            </a:r>
            <a:r>
              <a:rPr kumimoji="0" lang="en-US" sz="2800" b="1" i="0" u="none" strike="noStrike" kern="1200" cap="none" spc="0" normalizeH="0" noProof="0" smtClean="0">
                <a:ln>
                  <a:noFill/>
                </a:ln>
                <a:solidFill>
                  <a:schemeClr val="tx2"/>
                </a:solidFill>
                <a:effectLst/>
                <a:uLnTx/>
                <a:uFillTx/>
                <a:latin typeface="Times New Roman" pitchFamily="18" charset="0"/>
                <a:ea typeface="+mj-ea"/>
                <a:cs typeface="Times New Roman" pitchFamily="18" charset="0"/>
              </a:rPr>
              <a:t> Nong tằm có lá rất lớn hình tròn, mép lá cong lên nổi trên mặt nước.</a:t>
            </a:r>
            <a:endParaRPr kumimoji="0" lang="en-US" sz="2800" b="1" i="0" u="none" strike="noStrike" kern="1200" cap="none" spc="0" normalizeH="0" baseline="0" noProof="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oa hong.jpg">
            <a:hlinkClick r:id="rId2" action="ppaction://hlinksldjump"/>
          </p:cNvPr>
          <p:cNvPicPr>
            <a:picLocks noGrp="1" noChangeAspect="1"/>
          </p:cNvPicPr>
          <p:nvPr>
            <p:ph idx="1"/>
          </p:nvPr>
        </p:nvPicPr>
        <p:blipFill>
          <a:blip r:embed="rId3" cstate="print"/>
          <a:stretch>
            <a:fillRect/>
          </a:stretch>
        </p:blipFill>
        <p:spPr>
          <a:xfrm>
            <a:off x="533400" y="1295400"/>
            <a:ext cx="2590800" cy="2057400"/>
          </a:xfrm>
        </p:spPr>
      </p:pic>
      <p:pic>
        <p:nvPicPr>
          <p:cNvPr id="7" name="Picture 6" descr="hoa loa ken.jpg">
            <a:hlinkClick r:id="rId4" action="ppaction://hlinksldjump"/>
          </p:cNvPr>
          <p:cNvPicPr>
            <a:picLocks noChangeAspect="1"/>
          </p:cNvPicPr>
          <p:nvPr/>
        </p:nvPicPr>
        <p:blipFill>
          <a:blip r:embed="rId5" cstate="print"/>
          <a:stretch>
            <a:fillRect/>
          </a:stretch>
        </p:blipFill>
        <p:spPr>
          <a:xfrm>
            <a:off x="3276600" y="3810000"/>
            <a:ext cx="2590800" cy="2057400"/>
          </a:xfrm>
          <a:prstGeom prst="rect">
            <a:avLst/>
          </a:prstGeom>
        </p:spPr>
      </p:pic>
      <p:pic>
        <p:nvPicPr>
          <p:cNvPr id="8" name="Picture 7" descr="hoa cuc.jpg">
            <a:hlinkClick r:id="rId6" action="ppaction://hlinksldjump"/>
          </p:cNvPr>
          <p:cNvPicPr>
            <a:picLocks noChangeAspect="1"/>
          </p:cNvPicPr>
          <p:nvPr/>
        </p:nvPicPr>
        <p:blipFill>
          <a:blip r:embed="rId7" cstate="print"/>
          <a:stretch>
            <a:fillRect/>
          </a:stretch>
        </p:blipFill>
        <p:spPr>
          <a:xfrm>
            <a:off x="6400800" y="1295400"/>
            <a:ext cx="2514600" cy="20574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nodeType="clickEffect">
                                  <p:stCondLst>
                                    <p:cond delay="0"/>
                                  </p:stCondLst>
                                  <p:childTnLst>
                                    <p:animEffect transition="out" filter="box(in)">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2971800"/>
          </a:xfrm>
        </p:spPr>
        <p:txBody>
          <a:bodyPr>
            <a:normAutofit fontScale="90000"/>
          </a:bodyPr>
          <a:lstStyle/>
          <a:p>
            <a:r>
              <a:rPr lang="en-US" b="1" smtClean="0"/>
              <a:t>             </a:t>
            </a:r>
            <a:r>
              <a:rPr lang="en-US" b="1" smtClean="0">
                <a:solidFill>
                  <a:schemeClr val="accent6">
                    <a:lumMod val="50000"/>
                  </a:schemeClr>
                </a:solidFill>
              </a:rPr>
              <a:t>Hướng dẫn về nhà</a:t>
            </a:r>
            <a:r>
              <a:rPr lang="en-US" smtClean="0"/>
              <a:t/>
            </a:r>
            <a:br>
              <a:rPr lang="en-US" smtClean="0"/>
            </a:br>
            <a:r>
              <a:rPr lang="en-US" sz="4900" smtClean="0">
                <a:latin typeface="Times New Roman" pitchFamily="18" charset="0"/>
              </a:rPr>
              <a:t>- Học thuộc nội dung bài cũ</a:t>
            </a:r>
            <a:br>
              <a:rPr lang="en-US" sz="4900" smtClean="0">
                <a:latin typeface="Times New Roman" pitchFamily="18" charset="0"/>
              </a:rPr>
            </a:br>
            <a:r>
              <a:rPr lang="en-US" sz="4900" smtClean="0">
                <a:latin typeface="Times New Roman" pitchFamily="18" charset="0"/>
              </a:rPr>
              <a:t>- Chuẩn bị bài 20: Cấu tạo trong của phiến lá</a:t>
            </a:r>
            <a:endParaRPr lang="en-US">
              <a:latin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8" name="Picture 4" descr="ban do tu duy 2"/>
          <p:cNvPicPr>
            <a:picLocks noChangeAspect="1" noChangeArrowheads="1"/>
          </p:cNvPicPr>
          <p:nvPr/>
        </p:nvPicPr>
        <p:blipFill>
          <a:blip r:embed="rId2" cstate="print"/>
          <a:srcRect/>
          <a:stretch>
            <a:fillRect/>
          </a:stretch>
        </p:blipFill>
        <p:spPr bwMode="auto">
          <a:xfrm>
            <a:off x="0" y="0"/>
            <a:ext cx="9144000" cy="6605588"/>
          </a:xfrm>
          <a:prstGeom prst="rect">
            <a:avLst/>
          </a:prstGeom>
          <a:noFill/>
        </p:spPr>
      </p:pic>
      <p:pic>
        <p:nvPicPr>
          <p:cNvPr id="4" name="Picture 3" descr="la cay.jpg"/>
          <p:cNvPicPr>
            <a:picLocks noChangeAspect="1"/>
          </p:cNvPicPr>
          <p:nvPr/>
        </p:nvPicPr>
        <p:blipFill>
          <a:blip r:embed="rId3" cstate="print"/>
          <a:stretch>
            <a:fillRect/>
          </a:stretch>
        </p:blipFill>
        <p:spPr>
          <a:xfrm>
            <a:off x="228600" y="2590800"/>
            <a:ext cx="2286000" cy="1295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Autofit/>
          </a:bodyPr>
          <a:lstStyle/>
          <a:p>
            <a:r>
              <a:rPr lang="en-US" sz="8000" b="1" smtClean="0"/>
              <a:t>Trân trọng cảm ơn!</a:t>
            </a:r>
            <a:br>
              <a:rPr lang="en-US" sz="8000" b="1" smtClean="0"/>
            </a:br>
            <a:endParaRPr lang="en-US" sz="4800" b="1">
              <a:latin typeface="Times New Roman" pitchFamily="18" charset="0"/>
              <a:cs typeface="Times New Roman" pitchFamily="18" charset="0"/>
            </a:endParaRPr>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repeatCount="indefinite"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686800" cy="3429000"/>
          </a:xfrm>
        </p:spPr>
        <p:txBody>
          <a:bodyPr anchor="t">
            <a:normAutofit fontScale="90000"/>
          </a:bodyPr>
          <a:lstStyle/>
          <a:p>
            <a:r>
              <a:rPr lang="en-US" sz="4000" b="1" smtClean="0">
                <a:latin typeface="Times New Roman" pitchFamily="18" charset="0"/>
                <a:cs typeface="Times New Roman" pitchFamily="18" charset="0"/>
              </a:rPr>
              <a:t>Nhóm cây nào sau đây gồm toàn những cây có gân lá song song?</a:t>
            </a:r>
            <a:r>
              <a:rPr lang="en-US" sz="4400" b="1" i="1" smtClean="0">
                <a:latin typeface="Times New Roman" pitchFamily="18" charset="0"/>
                <a:cs typeface="Times New Roman" pitchFamily="18" charset="0"/>
              </a:rPr>
              <a:t/>
            </a:r>
            <a:br>
              <a:rPr lang="en-US" sz="4400" b="1" i="1" smtClean="0">
                <a:latin typeface="Times New Roman" pitchFamily="18" charset="0"/>
                <a:cs typeface="Times New Roman" pitchFamily="18" charset="0"/>
              </a:rPr>
            </a:br>
            <a:r>
              <a:rPr lang="en-US" sz="2000" b="1" i="1" smtClean="0">
                <a:latin typeface="Times New Roman" pitchFamily="18" charset="0"/>
                <a:cs typeface="Times New Roman" pitchFamily="18" charset="0"/>
              </a:rPr>
              <a:t>	</a:t>
            </a:r>
            <a:br>
              <a:rPr lang="en-US" sz="2000" b="1" i="1" smtClean="0">
                <a:latin typeface="Times New Roman" pitchFamily="18" charset="0"/>
                <a:cs typeface="Times New Roman" pitchFamily="18" charset="0"/>
              </a:rPr>
            </a:br>
            <a:r>
              <a:rPr lang="en-US" sz="2000" b="1" i="1" smtClean="0">
                <a:latin typeface="Times New Roman" pitchFamily="18" charset="0"/>
                <a:cs typeface="Times New Roman" pitchFamily="18" charset="0"/>
              </a:rPr>
              <a:t>	</a:t>
            </a:r>
            <a:r>
              <a:rPr lang="en-US" sz="4000" b="1" smtClean="0">
                <a:latin typeface="Times New Roman" pitchFamily="18" charset="0"/>
                <a:cs typeface="Times New Roman" pitchFamily="18" charset="0"/>
                <a:hlinkClick r:id="rId2" action="ppaction://hlinksldjump"/>
              </a:rPr>
              <a:t>A. Cây mía, cây lúa, cây tre</a:t>
            </a:r>
            <a:r>
              <a:rPr lang="en-US" sz="4000" smtClean="0">
                <a:latin typeface="Times New Roman" pitchFamily="18" charset="0"/>
                <a:cs typeface="Times New Roman" pitchFamily="18" charset="0"/>
              </a:rPr>
              <a:t/>
            </a:r>
            <a:br>
              <a:rPr lang="en-US" sz="4000" smtClean="0">
                <a:latin typeface="Times New Roman" pitchFamily="18" charset="0"/>
                <a:cs typeface="Times New Roman" pitchFamily="18" charset="0"/>
              </a:rPr>
            </a:br>
            <a:r>
              <a:rPr lang="en-US" sz="4000" smtClean="0">
                <a:latin typeface="Times New Roman" pitchFamily="18" charset="0"/>
                <a:cs typeface="Times New Roman" pitchFamily="18" charset="0"/>
              </a:rPr>
              <a:t>	</a:t>
            </a:r>
            <a:r>
              <a:rPr lang="en-US" sz="4000" b="1" smtClean="0">
                <a:latin typeface="Times New Roman" pitchFamily="18" charset="0"/>
                <a:cs typeface="Times New Roman" pitchFamily="18" charset="0"/>
                <a:hlinkClick r:id="rId3" action="ppaction://hlinksldjump"/>
              </a:rPr>
              <a:t>B. Cây cải, cây tỏi, cây ngô</a:t>
            </a:r>
            <a:r>
              <a:rPr lang="en-US" sz="4000" b="1" smtClean="0">
                <a:latin typeface="Times New Roman" pitchFamily="18" charset="0"/>
                <a:cs typeface="Times New Roman" pitchFamily="18" charset="0"/>
              </a:rPr>
              <a:t/>
            </a:r>
            <a:br>
              <a:rPr lang="en-US" sz="4000" b="1" smtClean="0">
                <a:latin typeface="Times New Roman" pitchFamily="18" charset="0"/>
                <a:cs typeface="Times New Roman" pitchFamily="18" charset="0"/>
              </a:rPr>
            </a:br>
            <a:r>
              <a:rPr lang="en-US" sz="4000" b="1" smtClean="0">
                <a:latin typeface="Times New Roman" pitchFamily="18" charset="0"/>
                <a:cs typeface="Times New Roman" pitchFamily="18" charset="0"/>
              </a:rPr>
              <a:t>	</a:t>
            </a:r>
            <a:r>
              <a:rPr lang="en-US" sz="4000" b="1" smtClean="0">
                <a:latin typeface="Times New Roman" pitchFamily="18" charset="0"/>
                <a:cs typeface="Times New Roman" pitchFamily="18" charset="0"/>
                <a:hlinkClick r:id="rId3" action="ppaction://hlinksldjump"/>
              </a:rPr>
              <a:t>C. </a:t>
            </a:r>
            <a:r>
              <a:rPr lang="en-US" sz="4000" b="1" smtClean="0">
                <a:latin typeface="Times New Roman" pitchFamily="18" charset="0"/>
                <a:cs typeface="Times New Roman" pitchFamily="18" charset="0"/>
                <a:hlinkClick r:id="rId3" action="ppaction://hlinksldjump"/>
              </a:rPr>
              <a:t>Cây bưởi, cây mít, cây gừng</a:t>
            </a:r>
            <a:r>
              <a:rPr lang="en-US" sz="4000" b="1" smtClean="0">
                <a:latin typeface="Times New Roman" pitchFamily="18" charset="0"/>
                <a:cs typeface="Times New Roman" pitchFamily="18" charset="0"/>
              </a:rPr>
              <a:t/>
            </a:r>
            <a:br>
              <a:rPr lang="en-US" sz="4000" b="1" smtClean="0">
                <a:latin typeface="Times New Roman" pitchFamily="18" charset="0"/>
                <a:cs typeface="Times New Roman" pitchFamily="18" charset="0"/>
              </a:rPr>
            </a:br>
            <a:r>
              <a:rPr lang="en-US" sz="4000" b="1" smtClean="0">
                <a:latin typeface="Times New Roman" pitchFamily="18" charset="0"/>
                <a:cs typeface="Times New Roman" pitchFamily="18" charset="0"/>
              </a:rPr>
              <a:t>	</a:t>
            </a:r>
            <a:r>
              <a:rPr lang="en-US" sz="4000" b="1" smtClean="0">
                <a:latin typeface="Times New Roman" pitchFamily="18" charset="0"/>
                <a:cs typeface="Times New Roman" pitchFamily="18" charset="0"/>
                <a:hlinkClick r:id="rId3" action="ppaction://hlinksldjump"/>
              </a:rPr>
              <a:t>D. </a:t>
            </a:r>
            <a:r>
              <a:rPr lang="en-US" sz="4000" b="1" smtClean="0">
                <a:latin typeface="Times New Roman" pitchFamily="18" charset="0"/>
                <a:cs typeface="Times New Roman" pitchFamily="18" charset="0"/>
                <a:hlinkClick r:id="rId3" action="ppaction://hlinksldjump"/>
              </a:rPr>
              <a:t>Cây nghệ, cây gừng, cây hoa hồng</a:t>
            </a:r>
            <a:r>
              <a:rPr lang="en-US" b="1" i="1" smtClean="0"/>
              <a:t/>
            </a:r>
            <a:br>
              <a:rPr lang="en-US" b="1" i="1" smtClean="0"/>
            </a:br>
            <a:r>
              <a:rPr lang="en-US" b="1" i="1" smtClean="0"/>
              <a:t>	</a:t>
            </a:r>
            <a:endParaRPr lang="en-US"/>
          </a:p>
        </p:txBody>
      </p:sp>
      <p:sp>
        <p:nvSpPr>
          <p:cNvPr id="3" name="Action Button: Home 2">
            <a:hlinkClick r:id="rId4" action="ppaction://hlinksldjump" highlightClick="1"/>
          </p:cNvPr>
          <p:cNvSpPr/>
          <p:nvPr/>
        </p:nvSpPr>
        <p:spPr>
          <a:xfrm>
            <a:off x="7924800" y="5867400"/>
            <a:ext cx="914400" cy="762000"/>
          </a:xfrm>
          <a:prstGeom prst="actionButtonHo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533400" y="533400"/>
            <a:ext cx="8077200" cy="1219200"/>
          </a:xfrm>
          <a:prstGeom prst="rect">
            <a:avLst/>
          </a:prstGeom>
          <a:noFill/>
          <a:ln w="9525">
            <a:noFill/>
            <a:miter lim="800000"/>
            <a:headEnd/>
            <a:tailEnd/>
          </a:ln>
          <a:effectLst/>
        </p:spPr>
        <p:txBody>
          <a:bodyPr/>
          <a:lstStyle/>
          <a:p>
            <a:pPr marL="342900" indent="-342900" algn="ctr">
              <a:lnSpc>
                <a:spcPct val="80000"/>
              </a:lnSpc>
              <a:spcBef>
                <a:spcPct val="20000"/>
              </a:spcBef>
            </a:pPr>
            <a:r>
              <a:rPr lang="en-US" sz="4000"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Kể</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tên</a:t>
            </a:r>
            <a:r>
              <a:rPr lang="en-US" sz="4000" b="1" dirty="0" smtClean="0">
                <a:latin typeface="Times New Roman" pitchFamily="18" charset="0"/>
                <a:cs typeface="Times New Roman" pitchFamily="18" charset="0"/>
              </a:rPr>
              <a:t> 1 </a:t>
            </a:r>
            <a:r>
              <a:rPr lang="en-US" sz="4000" b="1" dirty="0" err="1" smtClean="0">
                <a:latin typeface="Times New Roman" pitchFamily="18" charset="0"/>
                <a:cs typeface="Times New Roman" pitchFamily="18" charset="0"/>
              </a:rPr>
              <a:t>số</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loại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thân</a:t>
            </a:r>
            <a:r>
              <a:rPr lang="en-US" sz="4000" b="1" dirty="0" smtClean="0">
                <a:latin typeface="Times New Roman" pitchFamily="18" charset="0"/>
                <a:cs typeface="Times New Roman" pitchFamily="18" charset="0"/>
              </a:rPr>
              <a:t> </a:t>
            </a:r>
            <a:r>
              <a:rPr lang="en-US" sz="4000" b="1" err="1" smtClean="0">
                <a:latin typeface="Times New Roman" pitchFamily="18" charset="0"/>
                <a:cs typeface="Times New Roman" pitchFamily="18" charset="0"/>
              </a:rPr>
              <a:t>biến</a:t>
            </a:r>
            <a:r>
              <a:rPr lang="en-US" sz="4000" b="1" smtClean="0">
                <a:latin typeface="Times New Roman" pitchFamily="18" charset="0"/>
                <a:cs typeface="Times New Roman" pitchFamily="18" charset="0"/>
              </a:rPr>
              <a:t> dạng và chức năng của thân biến dạng đó?</a:t>
            </a:r>
            <a:endParaRPr lang="en-US" sz="4000" b="1" dirty="0">
              <a:latin typeface="Times New Roman" pitchFamily="18" charset="0"/>
              <a:cs typeface="Times New Roman" pitchFamily="18" charset="0"/>
            </a:endParaRPr>
          </a:p>
        </p:txBody>
      </p:sp>
      <p:sp>
        <p:nvSpPr>
          <p:cNvPr id="7174" name="Rectangle 6"/>
          <p:cNvSpPr>
            <a:spLocks noChangeArrowheads="1"/>
          </p:cNvSpPr>
          <p:nvPr/>
        </p:nvSpPr>
        <p:spPr bwMode="auto">
          <a:xfrm>
            <a:off x="228600" y="3276600"/>
            <a:ext cx="5105400" cy="1066800"/>
          </a:xfrm>
          <a:prstGeom prst="rect">
            <a:avLst/>
          </a:prstGeom>
          <a:noFill/>
          <a:ln w="9525">
            <a:noFill/>
            <a:miter lim="800000"/>
            <a:headEnd/>
            <a:tailEnd/>
          </a:ln>
          <a:effectLst/>
        </p:spPr>
        <p:txBody>
          <a:bodyPr/>
          <a:lstStyle/>
          <a:p>
            <a:pPr marL="342900" indent="-342900">
              <a:lnSpc>
                <a:spcPct val="80000"/>
              </a:lnSpc>
              <a:spcBef>
                <a:spcPct val="20000"/>
              </a:spcBef>
            </a:pPr>
            <a:endParaRPr lang="en-US" sz="2800" dirty="0">
              <a:latin typeface=".VnTime" pitchFamily="34" charset="0"/>
            </a:endParaRPr>
          </a:p>
        </p:txBody>
      </p:sp>
      <p:pic>
        <p:nvPicPr>
          <p:cNvPr id="6" name="Picture 5" descr="cu_Gung.jpg"/>
          <p:cNvPicPr>
            <a:picLocks noChangeAspect="1"/>
          </p:cNvPicPr>
          <p:nvPr/>
        </p:nvPicPr>
        <p:blipFill>
          <a:blip r:embed="rId3" cstate="print"/>
          <a:stretch>
            <a:fillRect/>
          </a:stretch>
        </p:blipFill>
        <p:spPr>
          <a:xfrm>
            <a:off x="3505200" y="1905000"/>
            <a:ext cx="2362200" cy="3200400"/>
          </a:xfrm>
          <a:prstGeom prst="rect">
            <a:avLst/>
          </a:prstGeom>
        </p:spPr>
      </p:pic>
      <p:pic>
        <p:nvPicPr>
          <p:cNvPr id="7" name="Picture 6" descr="xuong rong.jpg"/>
          <p:cNvPicPr>
            <a:picLocks noChangeAspect="1"/>
          </p:cNvPicPr>
          <p:nvPr/>
        </p:nvPicPr>
        <p:blipFill>
          <a:blip r:embed="rId4" cstate="print"/>
          <a:stretch>
            <a:fillRect/>
          </a:stretch>
        </p:blipFill>
        <p:spPr>
          <a:xfrm>
            <a:off x="6457950" y="1905000"/>
            <a:ext cx="2533650" cy="3200400"/>
          </a:xfrm>
          <a:prstGeom prst="rect">
            <a:avLst/>
          </a:prstGeom>
        </p:spPr>
      </p:pic>
      <p:pic>
        <p:nvPicPr>
          <p:cNvPr id="8" name="Picture 7" descr="cuXuHao.jpg"/>
          <p:cNvPicPr>
            <a:picLocks noChangeAspect="1"/>
          </p:cNvPicPr>
          <p:nvPr/>
        </p:nvPicPr>
        <p:blipFill>
          <a:blip r:embed="rId5" cstate="print"/>
          <a:stretch>
            <a:fillRect/>
          </a:stretch>
        </p:blipFill>
        <p:spPr>
          <a:xfrm>
            <a:off x="304801" y="1905000"/>
            <a:ext cx="2514600" cy="3200400"/>
          </a:xfrm>
          <a:prstGeom prst="rect">
            <a:avLst/>
          </a:prstGeom>
        </p:spPr>
      </p:pic>
      <p:sp>
        <p:nvSpPr>
          <p:cNvPr id="14" name="TextBox 13"/>
          <p:cNvSpPr txBox="1"/>
          <p:nvPr/>
        </p:nvSpPr>
        <p:spPr>
          <a:xfrm>
            <a:off x="0" y="5181600"/>
            <a:ext cx="3200400" cy="523220"/>
          </a:xfrm>
          <a:prstGeom prst="rect">
            <a:avLst/>
          </a:prstGeom>
          <a:noFill/>
        </p:spPr>
        <p:txBody>
          <a:bodyPr wrap="square" rtlCol="0">
            <a:spAutoFit/>
          </a:bodyPr>
          <a:lstStyle/>
          <a:p>
            <a:pPr algn="ctr"/>
            <a:r>
              <a:rPr lang="en-US" sz="1400" b="1" smtClean="0"/>
              <a:t>THÂN CỦ</a:t>
            </a:r>
          </a:p>
          <a:p>
            <a:pPr algn="ctr"/>
            <a:r>
              <a:rPr lang="en-US" sz="1400" b="1" smtClean="0"/>
              <a:t>DỰ TRỮ CHẤT DINH DƯỠNG</a:t>
            </a:r>
            <a:endParaRPr lang="en-US" sz="1400" b="1"/>
          </a:p>
        </p:txBody>
      </p:sp>
      <p:sp>
        <p:nvSpPr>
          <p:cNvPr id="15" name="TextBox 14"/>
          <p:cNvSpPr txBox="1"/>
          <p:nvPr/>
        </p:nvSpPr>
        <p:spPr>
          <a:xfrm>
            <a:off x="3048000" y="5181600"/>
            <a:ext cx="3200400" cy="523220"/>
          </a:xfrm>
          <a:prstGeom prst="rect">
            <a:avLst/>
          </a:prstGeom>
          <a:noFill/>
        </p:spPr>
        <p:txBody>
          <a:bodyPr wrap="square" rtlCol="0">
            <a:spAutoFit/>
          </a:bodyPr>
          <a:lstStyle/>
          <a:p>
            <a:pPr algn="ctr"/>
            <a:r>
              <a:rPr lang="en-US" sz="1400" b="1" smtClean="0"/>
              <a:t>THÂN RỄ</a:t>
            </a:r>
          </a:p>
          <a:p>
            <a:pPr algn="ctr"/>
            <a:r>
              <a:rPr lang="en-US" sz="1400" b="1" smtClean="0"/>
              <a:t>DỰ TRỮ CHẤT DINH DƯỠNG</a:t>
            </a:r>
            <a:endParaRPr lang="en-US" sz="1400" b="1"/>
          </a:p>
        </p:txBody>
      </p:sp>
      <p:sp>
        <p:nvSpPr>
          <p:cNvPr id="16" name="TextBox 15"/>
          <p:cNvSpPr txBox="1"/>
          <p:nvPr/>
        </p:nvSpPr>
        <p:spPr>
          <a:xfrm>
            <a:off x="6019800" y="5181600"/>
            <a:ext cx="3276600" cy="523220"/>
          </a:xfrm>
          <a:prstGeom prst="rect">
            <a:avLst/>
          </a:prstGeom>
          <a:noFill/>
        </p:spPr>
        <p:txBody>
          <a:bodyPr wrap="square" rtlCol="0">
            <a:spAutoFit/>
          </a:bodyPr>
          <a:lstStyle/>
          <a:p>
            <a:pPr algn="ctr"/>
            <a:r>
              <a:rPr lang="en-US" sz="1400" b="1" smtClean="0"/>
              <a:t>THÂN MỌNG NƯỚC</a:t>
            </a:r>
          </a:p>
          <a:p>
            <a:pPr algn="ctr"/>
            <a:r>
              <a:rPr lang="en-US" sz="1400" b="1" smtClean="0"/>
              <a:t>DỰ TRỮ NƯỚC – QUANG HỢP</a:t>
            </a:r>
            <a:endParaRPr lang="en-US" sz="1400" b="1"/>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7174"/>
                                        </p:tgtEl>
                                        <p:attrNameLst>
                                          <p:attrName>style.visibility</p:attrName>
                                        </p:attrNameLst>
                                      </p:cBhvr>
                                      <p:to>
                                        <p:strVal val="visible"/>
                                      </p:to>
                                    </p:set>
                                    <p:animEffect transition="in" filter="checkerboard(across)">
                                      <p:cBhvr>
                                        <p:cTn id="7" dur="500"/>
                                        <p:tgtEl>
                                          <p:spTgt spid="71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par>
                                <p:cTn id="13" presetID="4"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par>
                                <p:cTn id="16" presetID="4"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382000" cy="3429000"/>
          </a:xfrm>
        </p:spPr>
        <p:txBody>
          <a:bodyPr anchor="t">
            <a:normAutofit fontScale="90000"/>
          </a:bodyPr>
          <a:lstStyle/>
          <a:p>
            <a:r>
              <a:rPr lang="en-US" sz="4000" b="1" smtClean="0">
                <a:latin typeface="Times New Roman" pitchFamily="18" charset="0"/>
                <a:cs typeface="Times New Roman" pitchFamily="18" charset="0"/>
              </a:rPr>
              <a:t>Nhóm cây nào sau đây gồm toàn những cây lá đơn?</a:t>
            </a:r>
            <a:r>
              <a:rPr lang="en-US" sz="3200" b="1" smtClean="0">
                <a:latin typeface="Times New Roman" pitchFamily="18" charset="0"/>
                <a:cs typeface="Times New Roman" pitchFamily="18" charset="0"/>
              </a:rPr>
              <a:t/>
            </a:r>
            <a:br>
              <a:rPr lang="en-US" sz="3200" b="1" smtClean="0">
                <a:latin typeface="Times New Roman" pitchFamily="18" charset="0"/>
                <a:cs typeface="Times New Roman" pitchFamily="18" charset="0"/>
              </a:rPr>
            </a:br>
            <a:r>
              <a:rPr lang="en-US" sz="3200" b="1" smtClean="0">
                <a:latin typeface="Times New Roman" pitchFamily="18" charset="0"/>
                <a:cs typeface="Times New Roman" pitchFamily="18" charset="0"/>
              </a:rPr>
              <a:t/>
            </a:r>
            <a:br>
              <a:rPr lang="en-US" sz="3200" b="1" smtClean="0">
                <a:latin typeface="Times New Roman" pitchFamily="18" charset="0"/>
                <a:cs typeface="Times New Roman" pitchFamily="18" charset="0"/>
              </a:rPr>
            </a:br>
            <a:r>
              <a:rPr lang="en-US" sz="3200" b="1" smtClean="0">
                <a:latin typeface="Times New Roman" pitchFamily="18" charset="0"/>
                <a:cs typeface="Times New Roman" pitchFamily="18" charset="0"/>
              </a:rPr>
              <a:t>	</a:t>
            </a:r>
            <a:r>
              <a:rPr lang="en-US" sz="3600" b="1" smtClean="0">
                <a:latin typeface="Times New Roman" pitchFamily="18" charset="0"/>
                <a:cs typeface="Times New Roman" pitchFamily="18" charset="0"/>
                <a:hlinkClick r:id="rId2" action="ppaction://hlinksldjump"/>
              </a:rPr>
              <a:t>A</a:t>
            </a:r>
            <a:r>
              <a:rPr lang="en-US" sz="3600" b="1" smtClean="0">
                <a:latin typeface="Times New Roman" pitchFamily="18" charset="0"/>
                <a:cs typeface="Times New Roman" pitchFamily="18" charset="0"/>
                <a:hlinkClick r:id="rId2" action="ppaction://hlinksldjump"/>
              </a:rPr>
              <a:t>. Cây bưởi, cây ổi, cây hoa hồng</a:t>
            </a:r>
            <a:r>
              <a:rPr lang="en-US" sz="3600" b="1" smtClean="0">
                <a:latin typeface="Times New Roman" pitchFamily="18" charset="0"/>
                <a:cs typeface="Times New Roman" pitchFamily="18" charset="0"/>
              </a:rPr>
              <a:t/>
            </a:r>
            <a:br>
              <a:rPr lang="en-US" sz="3600" b="1" smtClean="0">
                <a:latin typeface="Times New Roman" pitchFamily="18" charset="0"/>
                <a:cs typeface="Times New Roman" pitchFamily="18" charset="0"/>
              </a:rPr>
            </a:br>
            <a:r>
              <a:rPr lang="en-US" sz="3600" b="1" smtClean="0">
                <a:latin typeface="Times New Roman" pitchFamily="18" charset="0"/>
                <a:cs typeface="Times New Roman" pitchFamily="18" charset="0"/>
              </a:rPr>
              <a:t>	</a:t>
            </a:r>
            <a:r>
              <a:rPr lang="en-US" sz="3600" b="1" smtClean="0">
                <a:latin typeface="Times New Roman" pitchFamily="18" charset="0"/>
                <a:cs typeface="Times New Roman" pitchFamily="18" charset="0"/>
                <a:hlinkClick r:id="rId3" action="ppaction://hlinksldjump"/>
              </a:rPr>
              <a:t>B</a:t>
            </a:r>
            <a:r>
              <a:rPr lang="en-US" sz="3600" b="1" smtClean="0">
                <a:latin typeface="Times New Roman" pitchFamily="18" charset="0"/>
                <a:cs typeface="Times New Roman" pitchFamily="18" charset="0"/>
                <a:hlinkClick r:id="rId3" action="ppaction://hlinksldjump"/>
              </a:rPr>
              <a:t>. Cây mồng tơi, cây quýt, cây dâu</a:t>
            </a:r>
            <a:r>
              <a:rPr lang="en-US" sz="3600" b="1" smtClean="0">
                <a:latin typeface="Times New Roman" pitchFamily="18" charset="0"/>
                <a:cs typeface="Times New Roman" pitchFamily="18" charset="0"/>
              </a:rPr>
              <a:t/>
            </a:r>
            <a:br>
              <a:rPr lang="en-US" sz="3600" b="1" smtClean="0">
                <a:latin typeface="Times New Roman" pitchFamily="18" charset="0"/>
                <a:cs typeface="Times New Roman" pitchFamily="18" charset="0"/>
              </a:rPr>
            </a:br>
            <a:r>
              <a:rPr lang="en-US" sz="3600" b="1" smtClean="0">
                <a:latin typeface="Times New Roman" pitchFamily="18" charset="0"/>
                <a:cs typeface="Times New Roman" pitchFamily="18" charset="0"/>
              </a:rPr>
              <a:t>	</a:t>
            </a:r>
            <a:r>
              <a:rPr lang="en-US" sz="3600" b="1" smtClean="0">
                <a:latin typeface="Times New Roman" pitchFamily="18" charset="0"/>
                <a:cs typeface="Times New Roman" pitchFamily="18" charset="0"/>
                <a:hlinkClick r:id="rId2" action="ppaction://hlinksldjump"/>
              </a:rPr>
              <a:t>C</a:t>
            </a:r>
            <a:r>
              <a:rPr lang="en-US" sz="3600" b="1" smtClean="0">
                <a:latin typeface="Times New Roman" pitchFamily="18" charset="0"/>
                <a:cs typeface="Times New Roman" pitchFamily="18" charset="0"/>
                <a:hlinkClick r:id="rId2" action="ppaction://hlinksldjump"/>
              </a:rPr>
              <a:t>. Cây nghệ, cây gừng, cây xấu hổ</a:t>
            </a:r>
            <a:r>
              <a:rPr lang="en-US" sz="3600" b="1" smtClean="0">
                <a:latin typeface="Times New Roman" pitchFamily="18" charset="0"/>
                <a:cs typeface="Times New Roman" pitchFamily="18" charset="0"/>
              </a:rPr>
              <a:t/>
            </a:r>
            <a:br>
              <a:rPr lang="en-US" sz="3600" b="1" smtClean="0">
                <a:latin typeface="Times New Roman" pitchFamily="18" charset="0"/>
                <a:cs typeface="Times New Roman" pitchFamily="18" charset="0"/>
              </a:rPr>
            </a:br>
            <a:r>
              <a:rPr lang="en-US" sz="3600" b="1" smtClean="0">
                <a:latin typeface="Times New Roman" pitchFamily="18" charset="0"/>
                <a:cs typeface="Times New Roman" pitchFamily="18" charset="0"/>
              </a:rPr>
              <a:t>	</a:t>
            </a:r>
            <a:r>
              <a:rPr lang="en-US" sz="3600" b="1" smtClean="0">
                <a:latin typeface="Times New Roman" pitchFamily="18" charset="0"/>
                <a:cs typeface="Times New Roman" pitchFamily="18" charset="0"/>
                <a:hlinkClick r:id="rId2" action="ppaction://hlinksldjump"/>
              </a:rPr>
              <a:t>D</a:t>
            </a:r>
            <a:r>
              <a:rPr lang="en-US" sz="3600" b="1" smtClean="0">
                <a:latin typeface="Times New Roman" pitchFamily="18" charset="0"/>
                <a:cs typeface="Times New Roman" pitchFamily="18" charset="0"/>
                <a:hlinkClick r:id="rId2" action="ppaction://hlinksldjump"/>
              </a:rPr>
              <a:t>. Cây khoai lang, cây nhãn, cây khoai tây</a:t>
            </a:r>
            <a:r>
              <a:rPr lang="en-US" sz="3200" b="1" smtClean="0">
                <a:latin typeface="Times New Roman" pitchFamily="18" charset="0"/>
                <a:cs typeface="Times New Roman" pitchFamily="18" charset="0"/>
              </a:rPr>
              <a:t/>
            </a:r>
            <a:br>
              <a:rPr lang="en-US" sz="3200" b="1" smtClean="0">
                <a:latin typeface="Times New Roman" pitchFamily="18" charset="0"/>
                <a:cs typeface="Times New Roman" pitchFamily="18" charset="0"/>
              </a:rPr>
            </a:br>
            <a:endParaRPr lang="en-US"/>
          </a:p>
        </p:txBody>
      </p:sp>
      <p:sp>
        <p:nvSpPr>
          <p:cNvPr id="3" name="Action Button: Home 2">
            <a:hlinkClick r:id="rId4" action="ppaction://hlinksldjump" highlightClick="1"/>
          </p:cNvPr>
          <p:cNvSpPr/>
          <p:nvPr/>
        </p:nvSpPr>
        <p:spPr>
          <a:xfrm>
            <a:off x="7924800" y="5867400"/>
            <a:ext cx="914400" cy="762000"/>
          </a:xfrm>
          <a:prstGeom prst="actionButtonHo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838200"/>
          </a:xfrm>
        </p:spPr>
        <p:txBody>
          <a:bodyPr anchor="t">
            <a:noAutofit/>
          </a:bodyPr>
          <a:lstStyle/>
          <a:p>
            <a:r>
              <a:rPr lang="en-US" sz="3600" b="1" smtClean="0">
                <a:latin typeface="Times New Roman" pitchFamily="18" charset="0"/>
                <a:cs typeface="Times New Roman" pitchFamily="18" charset="0"/>
              </a:rPr>
              <a:t>Hãy cho ví dụ về ba kiểu xếp lá trên cây?</a:t>
            </a:r>
            <a:endParaRPr lang="en-US" sz="3600" b="1">
              <a:latin typeface="Times New Roman" pitchFamily="18" charset="0"/>
              <a:cs typeface="Times New Roman" pitchFamily="18" charset="0"/>
            </a:endParaRPr>
          </a:p>
        </p:txBody>
      </p:sp>
      <p:sp>
        <p:nvSpPr>
          <p:cNvPr id="4" name="Title 1"/>
          <p:cNvSpPr txBox="1">
            <a:spLocks/>
          </p:cNvSpPr>
          <p:nvPr/>
        </p:nvSpPr>
        <p:spPr>
          <a:xfrm>
            <a:off x="381000" y="2209800"/>
            <a:ext cx="8229600" cy="2362200"/>
          </a:xfrm>
          <a:prstGeom prst="rect">
            <a:avLst/>
          </a:prstGeom>
        </p:spPr>
        <p:txBody>
          <a:bodyPr vert="horz" lIns="0" rIns="0" bIns="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u="none" strike="noStrike" kern="1200" cap="none" spc="0" normalizeH="0" baseline="0" noProof="0" smtClean="0">
                <a:ln>
                  <a:noFill/>
                </a:ln>
                <a:solidFill>
                  <a:schemeClr val="tx2"/>
                </a:solidFill>
                <a:effectLst/>
                <a:uLnTx/>
                <a:uFillTx/>
                <a:latin typeface="Times New Roman" pitchFamily="18" charset="0"/>
                <a:ea typeface="+mj-ea"/>
                <a:cs typeface="Times New Roman" pitchFamily="18" charset="0"/>
              </a:rPr>
              <a:t>- Mọc</a:t>
            </a:r>
            <a:r>
              <a:rPr kumimoji="0" lang="en-US" sz="3600" u="none" strike="noStrike" kern="1200" cap="none" spc="0" normalizeH="0" noProof="0" smtClean="0">
                <a:ln>
                  <a:noFill/>
                </a:ln>
                <a:solidFill>
                  <a:schemeClr val="tx2"/>
                </a:solidFill>
                <a:effectLst/>
                <a:uLnTx/>
                <a:uFillTx/>
                <a:latin typeface="Times New Roman" pitchFamily="18" charset="0"/>
                <a:ea typeface="+mj-ea"/>
                <a:cs typeface="Times New Roman" pitchFamily="18" charset="0"/>
              </a:rPr>
              <a:t> cách: Cây bưởi, cây dâm bụt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u="none" strike="noStrike" kern="1200" cap="none" spc="0" normalizeH="0" baseline="0" noProof="0" smtClean="0">
                <a:ln>
                  <a:noFill/>
                </a:ln>
                <a:solidFill>
                  <a:schemeClr val="tx2"/>
                </a:solidFill>
                <a:effectLst/>
                <a:uLnTx/>
                <a:uFillTx/>
                <a:latin typeface="Times New Roman" pitchFamily="18" charset="0"/>
                <a:ea typeface="+mj-ea"/>
                <a:cs typeface="Times New Roman" pitchFamily="18" charset="0"/>
              </a:rPr>
              <a:t>- Mọc</a:t>
            </a:r>
            <a:r>
              <a:rPr kumimoji="0" lang="en-US" sz="3600" u="none" strike="noStrike" kern="1200" cap="none" spc="0" normalizeH="0" noProof="0" smtClean="0">
                <a:ln>
                  <a:noFill/>
                </a:ln>
                <a:solidFill>
                  <a:schemeClr val="tx2"/>
                </a:solidFill>
                <a:effectLst/>
                <a:uLnTx/>
                <a:uFillTx/>
                <a:latin typeface="Times New Roman" pitchFamily="18" charset="0"/>
                <a:ea typeface="+mj-ea"/>
                <a:cs typeface="Times New Roman" pitchFamily="18" charset="0"/>
              </a:rPr>
              <a:t> đối: Cây ổi, cây dừa cạn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u="none" strike="noStrike" kern="1200" cap="none" spc="0" normalizeH="0" baseline="0" noProof="0" smtClean="0">
                <a:ln>
                  <a:noFill/>
                </a:ln>
                <a:solidFill>
                  <a:schemeClr val="tx2"/>
                </a:solidFill>
                <a:effectLst/>
                <a:uLnTx/>
                <a:uFillTx/>
                <a:latin typeface="Times New Roman" pitchFamily="18" charset="0"/>
                <a:ea typeface="+mj-ea"/>
                <a:cs typeface="Times New Roman" pitchFamily="18" charset="0"/>
              </a:rPr>
              <a:t>- Mọc</a:t>
            </a:r>
            <a:r>
              <a:rPr kumimoji="0" lang="en-US" sz="3600" u="none" strike="noStrike" kern="1200" cap="none" spc="0" normalizeH="0" noProof="0" smtClean="0">
                <a:ln>
                  <a:noFill/>
                </a:ln>
                <a:solidFill>
                  <a:schemeClr val="tx2"/>
                </a:solidFill>
                <a:effectLst/>
                <a:uLnTx/>
                <a:uFillTx/>
                <a:latin typeface="Times New Roman" pitchFamily="18" charset="0"/>
                <a:ea typeface="+mj-ea"/>
                <a:cs typeface="Times New Roman" pitchFamily="18" charset="0"/>
              </a:rPr>
              <a:t> vòng: Cây hoa sữa, cây dây huỳnh</a:t>
            </a:r>
            <a:endParaRPr kumimoji="0" lang="en-US" sz="3600" u="none" strike="noStrike" kern="1200" cap="none" spc="0" normalizeH="0" baseline="0" noProof="0">
              <a:ln>
                <a:noFill/>
              </a:ln>
              <a:solidFill>
                <a:schemeClr val="tx2"/>
              </a:solidFill>
              <a:effectLst/>
              <a:uLnTx/>
              <a:uFillTx/>
              <a:latin typeface="Times New Roman" pitchFamily="18" charset="0"/>
              <a:ea typeface="+mj-ea"/>
              <a:cs typeface="Times New Roman" pitchFamily="18" charset="0"/>
            </a:endParaRPr>
          </a:p>
        </p:txBody>
      </p:sp>
      <p:sp>
        <p:nvSpPr>
          <p:cNvPr id="5" name="Action Button: Home 4">
            <a:hlinkClick r:id="rId2" action="ppaction://hlinksldjump" highlightClick="1"/>
          </p:cNvPr>
          <p:cNvSpPr/>
          <p:nvPr/>
        </p:nvSpPr>
        <p:spPr>
          <a:xfrm>
            <a:off x="7924800" y="5867400"/>
            <a:ext cx="914400" cy="762000"/>
          </a:xfrm>
          <a:prstGeom prst="actionButtonHo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066800" y="2971800"/>
            <a:ext cx="3429000" cy="3429000"/>
            <a:chOff x="5334000" y="533400"/>
            <a:chExt cx="3429000" cy="3429000"/>
          </a:xfrm>
        </p:grpSpPr>
        <p:sp>
          <p:nvSpPr>
            <p:cNvPr id="8" name="Oval 7"/>
            <p:cNvSpPr/>
            <p:nvPr/>
          </p:nvSpPr>
          <p:spPr>
            <a:xfrm>
              <a:off x="5334000" y="533400"/>
              <a:ext cx="3429000" cy="3429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0" y="1447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467600" y="1447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oon 10"/>
            <p:cNvSpPr/>
            <p:nvPr/>
          </p:nvSpPr>
          <p:spPr>
            <a:xfrm rot="16200000">
              <a:off x="6684820" y="2057401"/>
              <a:ext cx="762000" cy="1981200"/>
            </a:xfrm>
            <a:prstGeom prst="mo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Cloud Callout 13"/>
          <p:cNvSpPr/>
          <p:nvPr/>
        </p:nvSpPr>
        <p:spPr>
          <a:xfrm>
            <a:off x="4267200" y="457200"/>
            <a:ext cx="4419600" cy="3124200"/>
          </a:xfrm>
          <a:prstGeom prst="cloudCallout">
            <a:avLst>
              <a:gd name="adj1" fmla="val -46225"/>
              <a:gd name="adj2" fmla="val 58065"/>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srgbClr val="7030A0"/>
                </a:solidFill>
              </a:rPr>
              <a:t>Hoan hô! </a:t>
            </a:r>
          </a:p>
          <a:p>
            <a:pPr algn="ctr"/>
            <a:r>
              <a:rPr lang="en-US" sz="3600" b="1" i="1" smtClean="0">
                <a:solidFill>
                  <a:srgbClr val="7030A0"/>
                </a:solidFill>
              </a:rPr>
              <a:t>Em đúng rồi!</a:t>
            </a:r>
            <a:endParaRPr lang="en-US" b="1" i="1">
              <a:solidFill>
                <a:srgbClr val="7030A0"/>
              </a:solidFill>
            </a:endParaRPr>
          </a:p>
        </p:txBody>
      </p:sp>
      <p:pic>
        <p:nvPicPr>
          <p:cNvPr id="13" name="j0214098.wav">
            <a:hlinkClick r:id="" action="ppaction://media"/>
          </p:cNvPr>
          <p:cNvPicPr>
            <a:picLocks noRot="1" noChangeAspect="1"/>
          </p:cNvPicPr>
          <p:nvPr>
            <a:wavAudioFile r:embed="rId1" name="j0214098.wav"/>
          </p:nvPr>
        </p:nvPicPr>
        <p:blipFill>
          <a:blip r:embed="rId3" cstate="print"/>
          <a:stretch>
            <a:fillRect/>
          </a:stretch>
        </p:blipFill>
        <p:spPr>
          <a:xfrm>
            <a:off x="9829800" y="6096000"/>
            <a:ext cx="304800" cy="304800"/>
          </a:xfrm>
          <a:prstGeom prst="rect">
            <a:avLst/>
          </a:prstGeom>
        </p:spPr>
      </p:pic>
      <p:sp>
        <p:nvSpPr>
          <p:cNvPr id="15" name="Action Button: Home 14">
            <a:hlinkClick r:id="" action="ppaction://hlinkshowjump?jump=lastslideviewed" highlightClick="1"/>
          </p:cNvPr>
          <p:cNvSpPr/>
          <p:nvPr/>
        </p:nvSpPr>
        <p:spPr>
          <a:xfrm>
            <a:off x="7924800" y="5867400"/>
            <a:ext cx="914400" cy="762000"/>
          </a:xfrm>
          <a:prstGeom prst="actionButtonHom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90600" y="2895600"/>
            <a:ext cx="3429000" cy="3429000"/>
            <a:chOff x="1295400" y="2895600"/>
            <a:chExt cx="3429000" cy="3429000"/>
          </a:xfrm>
        </p:grpSpPr>
        <p:sp>
          <p:nvSpPr>
            <p:cNvPr id="5" name="Oval 4"/>
            <p:cNvSpPr/>
            <p:nvPr/>
          </p:nvSpPr>
          <p:spPr>
            <a:xfrm>
              <a:off x="1295400" y="2895600"/>
              <a:ext cx="3429000" cy="3429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057400" y="3810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29000" y="3810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5400000">
              <a:off x="2646220" y="4419601"/>
              <a:ext cx="762000" cy="1981200"/>
            </a:xfrm>
            <a:prstGeom prst="mo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loud Callout 8"/>
          <p:cNvSpPr/>
          <p:nvPr/>
        </p:nvSpPr>
        <p:spPr>
          <a:xfrm>
            <a:off x="4267200" y="457200"/>
            <a:ext cx="4419600" cy="3124200"/>
          </a:xfrm>
          <a:prstGeom prst="cloudCallout">
            <a:avLst>
              <a:gd name="adj1" fmla="val -46225"/>
              <a:gd name="adj2" fmla="val 58065"/>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srgbClr val="7030A0"/>
                </a:solidFill>
              </a:rPr>
              <a:t>Rất tiếc! </a:t>
            </a:r>
          </a:p>
          <a:p>
            <a:pPr algn="ctr"/>
            <a:r>
              <a:rPr lang="en-US" sz="3600" b="1" i="1" smtClean="0">
                <a:solidFill>
                  <a:srgbClr val="7030A0"/>
                </a:solidFill>
              </a:rPr>
              <a:t>Em sai rồi!</a:t>
            </a:r>
            <a:endParaRPr lang="en-US" b="1" i="1">
              <a:solidFill>
                <a:srgbClr val="7030A0"/>
              </a:solidFill>
            </a:endParaRPr>
          </a:p>
        </p:txBody>
      </p:sp>
      <p:sp>
        <p:nvSpPr>
          <p:cNvPr id="10" name="Action Button: Home 9">
            <a:hlinkClick r:id="" action="ppaction://hlinkshowjump?jump=lastslideviewed" highlightClick="1"/>
          </p:cNvPr>
          <p:cNvSpPr/>
          <p:nvPr/>
        </p:nvSpPr>
        <p:spPr>
          <a:xfrm>
            <a:off x="7924800" y="5943600"/>
            <a:ext cx="762000" cy="685800"/>
          </a:xfrm>
          <a:prstGeom prst="actionButtonHom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33600" y="5638800"/>
            <a:ext cx="5638800" cy="584775"/>
          </a:xfrm>
          <a:prstGeom prst="rect">
            <a:avLst/>
          </a:prstGeom>
          <a:noFill/>
        </p:spPr>
        <p:txBody>
          <a:bodyPr wrap="square" rtlCol="0">
            <a:spAutoFit/>
          </a:bodyPr>
          <a:lstStyle/>
          <a:p>
            <a:r>
              <a:rPr lang="en-US" sz="3200" b="1" smtClean="0">
                <a:solidFill>
                  <a:srgbClr val="0000FF"/>
                </a:solidFill>
              </a:rPr>
              <a:t>Lá có những bộ phận nào?</a:t>
            </a:r>
            <a:endParaRPr lang="en-US" sz="3200" b="1">
              <a:solidFill>
                <a:srgbClr val="0000FF"/>
              </a:solidFill>
            </a:endParaRPr>
          </a:p>
        </p:txBody>
      </p:sp>
      <p:pic>
        <p:nvPicPr>
          <p:cNvPr id="12" name="Content Placeholder 11" descr="la dau.jpg"/>
          <p:cNvPicPr>
            <a:picLocks noGrp="1" noChangeAspect="1"/>
          </p:cNvPicPr>
          <p:nvPr>
            <p:ph idx="1"/>
          </p:nvPr>
        </p:nvPicPr>
        <p:blipFill>
          <a:blip r:embed="rId4" cstate="print"/>
          <a:stretch>
            <a:fillRect/>
          </a:stretch>
        </p:blipFill>
        <p:spPr>
          <a:xfrm>
            <a:off x="914400" y="990600"/>
            <a:ext cx="7391400" cy="4114800"/>
          </a:xfrm>
        </p:spPr>
      </p:pic>
      <p:sp>
        <p:nvSpPr>
          <p:cNvPr id="13" name="Text Box 26"/>
          <p:cNvSpPr txBox="1">
            <a:spLocks noChangeArrowheads="1"/>
          </p:cNvSpPr>
          <p:nvPr/>
        </p:nvSpPr>
        <p:spPr bwMode="auto">
          <a:xfrm>
            <a:off x="0" y="3657600"/>
            <a:ext cx="1828800" cy="461665"/>
          </a:xfrm>
          <a:prstGeom prst="rect">
            <a:avLst/>
          </a:prstGeom>
          <a:solidFill>
            <a:schemeClr val="bg2"/>
          </a:solidFill>
          <a:ln w="9525">
            <a:noFill/>
            <a:miter lim="800000"/>
            <a:headEnd/>
            <a:tailEnd/>
          </a:ln>
          <a:effectLst/>
        </p:spPr>
        <p:txBody>
          <a:bodyPr wrap="square">
            <a:spAutoFit/>
          </a:bodyPr>
          <a:lstStyle/>
          <a:p>
            <a:pPr>
              <a:spcBef>
                <a:spcPct val="50000"/>
              </a:spcBef>
            </a:pPr>
            <a:r>
              <a:rPr lang="en-US" sz="2400" b="1" dirty="0">
                <a:solidFill>
                  <a:schemeClr val="tx2"/>
                </a:solidFill>
                <a:latin typeface="Times New Roman" pitchFamily="18" charset="0"/>
                <a:cs typeface="Times New Roman" pitchFamily="18" charset="0"/>
              </a:rPr>
              <a:t>1. </a:t>
            </a:r>
            <a:r>
              <a:rPr lang="en-US" sz="2400" b="1" dirty="0" err="1" smtClean="0">
                <a:solidFill>
                  <a:schemeClr val="tx2"/>
                </a:solidFill>
                <a:latin typeface="Times New Roman" pitchFamily="18" charset="0"/>
                <a:cs typeface="Times New Roman" pitchFamily="18" charset="0"/>
              </a:rPr>
              <a:t>Cuống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lá</a:t>
            </a:r>
            <a:endParaRPr lang="en-US" sz="2400" b="1" dirty="0">
              <a:solidFill>
                <a:schemeClr val="tx2"/>
              </a:solidFill>
              <a:latin typeface="Times New Roman" pitchFamily="18" charset="0"/>
              <a:cs typeface="Times New Roman" pitchFamily="18" charset="0"/>
            </a:endParaRPr>
          </a:p>
        </p:txBody>
      </p:sp>
      <p:sp>
        <p:nvSpPr>
          <p:cNvPr id="14" name="Text Box 28"/>
          <p:cNvSpPr txBox="1">
            <a:spLocks noChangeArrowheads="1"/>
          </p:cNvSpPr>
          <p:nvPr/>
        </p:nvSpPr>
        <p:spPr bwMode="auto">
          <a:xfrm>
            <a:off x="914400" y="1295400"/>
            <a:ext cx="1524000" cy="461665"/>
          </a:xfrm>
          <a:prstGeom prst="rect">
            <a:avLst/>
          </a:prstGeom>
          <a:solidFill>
            <a:schemeClr val="bg2"/>
          </a:solidFill>
          <a:ln w="9525">
            <a:noFill/>
            <a:miter lim="800000"/>
            <a:headEnd/>
            <a:tailEnd/>
          </a:ln>
          <a:effectLst/>
        </p:spPr>
        <p:txBody>
          <a:bodyPr wrap="square">
            <a:spAutoFit/>
          </a:bodyPr>
          <a:lstStyle/>
          <a:p>
            <a:pPr algn="ctr">
              <a:spcBef>
                <a:spcPct val="50000"/>
              </a:spcBef>
            </a:pPr>
            <a:r>
              <a:rPr lang="en-US" sz="2400" b="1" smtClean="0">
                <a:solidFill>
                  <a:schemeClr val="tx2"/>
                </a:solidFill>
                <a:latin typeface="Times New Roman" pitchFamily="18" charset="0"/>
                <a:cs typeface="Times New Roman" pitchFamily="18" charset="0"/>
              </a:rPr>
              <a:t>2.Gân </a:t>
            </a:r>
            <a:r>
              <a:rPr lang="en-US" sz="2400" b="1" dirty="0" err="1" smtClean="0">
                <a:solidFill>
                  <a:schemeClr val="tx2"/>
                </a:solidFill>
                <a:latin typeface="Times New Roman" pitchFamily="18" charset="0"/>
                <a:cs typeface="Times New Roman" pitchFamily="18" charset="0"/>
              </a:rPr>
              <a:t>lá</a:t>
            </a:r>
            <a:endParaRPr lang="en-US" sz="2400" b="1" dirty="0">
              <a:solidFill>
                <a:schemeClr val="tx2"/>
              </a:solidFill>
              <a:latin typeface="VNI-Times" pitchFamily="2" charset="0"/>
            </a:endParaRPr>
          </a:p>
        </p:txBody>
      </p:sp>
      <p:sp>
        <p:nvSpPr>
          <p:cNvPr id="16" name="Text Box 27"/>
          <p:cNvSpPr txBox="1">
            <a:spLocks noChangeArrowheads="1"/>
          </p:cNvSpPr>
          <p:nvPr/>
        </p:nvSpPr>
        <p:spPr bwMode="auto">
          <a:xfrm>
            <a:off x="7162800" y="2971800"/>
            <a:ext cx="1600200" cy="584775"/>
          </a:xfrm>
          <a:prstGeom prst="rect">
            <a:avLst/>
          </a:prstGeom>
          <a:solidFill>
            <a:schemeClr val="bg2"/>
          </a:solidFill>
          <a:ln w="9525">
            <a:noFill/>
            <a:miter lim="800000"/>
            <a:headEnd/>
            <a:tailEnd/>
          </a:ln>
          <a:effectLst/>
        </p:spPr>
        <p:txBody>
          <a:bodyPr wrap="square">
            <a:spAutoFit/>
          </a:bodyPr>
          <a:lstStyle/>
          <a:p>
            <a:pPr algn="ctr">
              <a:spcBef>
                <a:spcPct val="50000"/>
              </a:spcBef>
            </a:pPr>
            <a:r>
              <a:rPr lang="en-US" sz="2400" b="1" smtClean="0">
                <a:solidFill>
                  <a:schemeClr val="tx2"/>
                </a:solidFill>
                <a:latin typeface="Times New Roman" pitchFamily="18" charset="0"/>
                <a:cs typeface="Times New Roman" pitchFamily="18" charset="0"/>
              </a:rPr>
              <a:t>3. </a:t>
            </a:r>
            <a:r>
              <a:rPr lang="en-US" sz="2400" b="1" dirty="0" err="1" smtClean="0">
                <a:solidFill>
                  <a:schemeClr val="tx2"/>
                </a:solidFill>
                <a:latin typeface="Times New Roman" pitchFamily="18" charset="0"/>
                <a:cs typeface="Times New Roman" pitchFamily="18" charset="0"/>
              </a:rPr>
              <a:t>Phiến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lá</a:t>
            </a:r>
            <a:r>
              <a:rPr lang="en-US" sz="3200" b="1" dirty="0" smtClean="0">
                <a:solidFill>
                  <a:schemeClr val="tx2"/>
                </a:solidFill>
                <a:latin typeface="VNI-Times" pitchFamily="2" charset="0"/>
              </a:rPr>
              <a:t> </a:t>
            </a:r>
            <a:endParaRPr lang="en-US" sz="3200" b="1" dirty="0">
              <a:solidFill>
                <a:schemeClr val="tx2"/>
              </a:solidFill>
              <a:latin typeface="VNI-Times" pitchFamily="2" charset="0"/>
            </a:endParaRPr>
          </a:p>
        </p:txBody>
      </p:sp>
      <p:sp>
        <p:nvSpPr>
          <p:cNvPr id="17" name="Line 23"/>
          <p:cNvSpPr>
            <a:spLocks noChangeShapeType="1"/>
          </p:cNvSpPr>
          <p:nvPr/>
        </p:nvSpPr>
        <p:spPr bwMode="auto">
          <a:xfrm>
            <a:off x="1447800" y="4114800"/>
            <a:ext cx="457200" cy="381000"/>
          </a:xfrm>
          <a:prstGeom prst="line">
            <a:avLst/>
          </a:prstGeom>
          <a:noFill/>
          <a:ln w="57150">
            <a:solidFill>
              <a:srgbClr val="FF0000"/>
            </a:solidFill>
            <a:round/>
            <a:headEnd/>
            <a:tailEnd type="triangle" w="med" len="med"/>
          </a:ln>
          <a:effectLst/>
        </p:spPr>
        <p:txBody>
          <a:bodyPr/>
          <a:lstStyle/>
          <a:p>
            <a:endParaRPr lang="en-US"/>
          </a:p>
        </p:txBody>
      </p:sp>
      <p:sp>
        <p:nvSpPr>
          <p:cNvPr id="18" name="Line 24"/>
          <p:cNvSpPr>
            <a:spLocks noChangeShapeType="1"/>
          </p:cNvSpPr>
          <p:nvPr/>
        </p:nvSpPr>
        <p:spPr bwMode="auto">
          <a:xfrm>
            <a:off x="2438400" y="1676400"/>
            <a:ext cx="2438400" cy="762000"/>
          </a:xfrm>
          <a:prstGeom prst="line">
            <a:avLst/>
          </a:prstGeom>
          <a:noFill/>
          <a:ln w="57150">
            <a:solidFill>
              <a:srgbClr val="FF0000"/>
            </a:solidFill>
            <a:round/>
            <a:headEnd/>
            <a:tailEnd type="triangle" w="med" len="med"/>
          </a:ln>
          <a:effectLst/>
        </p:spPr>
        <p:txBody>
          <a:bodyPr/>
          <a:lstStyle/>
          <a:p>
            <a:endParaRPr lang="en-US"/>
          </a:p>
        </p:txBody>
      </p:sp>
      <p:sp>
        <p:nvSpPr>
          <p:cNvPr id="19" name="Line 22"/>
          <p:cNvSpPr>
            <a:spLocks noChangeShapeType="1"/>
          </p:cNvSpPr>
          <p:nvPr/>
        </p:nvSpPr>
        <p:spPr bwMode="auto">
          <a:xfrm flipH="1">
            <a:off x="4953000" y="3352800"/>
            <a:ext cx="2209800" cy="228600"/>
          </a:xfrm>
          <a:prstGeom prst="line">
            <a:avLst/>
          </a:prstGeom>
          <a:noFill/>
          <a:ln w="57150">
            <a:solidFill>
              <a:srgbClr val="FF0000"/>
            </a:solidFill>
            <a:round/>
            <a:headEnd/>
            <a:tailEnd type="triangle" w="med" len="med"/>
          </a:ln>
          <a:effectLst/>
        </p:spPr>
        <p:txBody>
          <a:bodyP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heckerboard(across)">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heckerboard(across)">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ox(in)">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animBg="1"/>
      <p:bldP spid="14" grpId="0" animBg="1"/>
      <p:bldP spid="16"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304800" y="2209801"/>
            <a:ext cx="1600200" cy="461665"/>
          </a:xfrm>
          <a:prstGeom prst="rect">
            <a:avLst/>
          </a:prstGeom>
          <a:noFill/>
          <a:ln w="9525">
            <a:noFill/>
            <a:miter lim="800000"/>
            <a:headEnd/>
            <a:tailEnd/>
          </a:ln>
          <a:effectLst/>
        </p:spPr>
        <p:txBody>
          <a:bodyPr wrap="square">
            <a:spAutoFit/>
          </a:bodyPr>
          <a:lstStyle/>
          <a:p>
            <a:pPr>
              <a:spcBef>
                <a:spcPct val="50000"/>
              </a:spcBef>
            </a:pPr>
            <a:endParaRPr lang="en-US" sz="2400" dirty="0">
              <a:latin typeface="Times New Roman" pitchFamily="18" charset="0"/>
              <a:cs typeface="Times New Roman" pitchFamily="18" charset="0"/>
            </a:endParaRPr>
          </a:p>
        </p:txBody>
      </p:sp>
      <p:pic>
        <p:nvPicPr>
          <p:cNvPr id="10" name="Picture 9" descr="cacloaila.jpg"/>
          <p:cNvPicPr>
            <a:picLocks noChangeAspect="1"/>
          </p:cNvPicPr>
          <p:nvPr/>
        </p:nvPicPr>
        <p:blipFill>
          <a:blip r:embed="rId3" cstate="print"/>
          <a:stretch>
            <a:fillRect/>
          </a:stretch>
        </p:blipFill>
        <p:spPr>
          <a:xfrm>
            <a:off x="400001" y="762000"/>
            <a:ext cx="8591599" cy="3657600"/>
          </a:xfrm>
          <a:prstGeom prst="rect">
            <a:avLst/>
          </a:prstGeom>
        </p:spPr>
      </p:pic>
      <p:sp>
        <p:nvSpPr>
          <p:cNvPr id="8" name="Content Placeholder 2"/>
          <p:cNvSpPr txBox="1">
            <a:spLocks/>
          </p:cNvSpPr>
          <p:nvPr/>
        </p:nvSpPr>
        <p:spPr>
          <a:xfrm>
            <a:off x="685800" y="4724400"/>
            <a:ext cx="8229600" cy="1828800"/>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smtClean="0">
              <a:ln>
                <a:noFill/>
              </a:ln>
              <a:solidFill>
                <a:srgbClr val="0000FF"/>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600" b="1" i="0" u="none" strike="noStrike" kern="1200" cap="none" spc="0" normalizeH="0" baseline="0" noProof="0" smtClean="0">
                <a:ln>
                  <a:noFill/>
                </a:ln>
                <a:solidFill>
                  <a:srgbClr val="0000FF"/>
                </a:solidFill>
                <a:effectLst/>
                <a:uLnTx/>
                <a:uFillTx/>
                <a:latin typeface="Times New Roman" pitchFamily="18" charset="0"/>
                <a:ea typeface="+mn-ea"/>
                <a:cs typeface="Times New Roman" pitchFamily="18" charset="0"/>
              </a:rPr>
              <a:t>   Nhận xét hình dạng, kích thước, màu sắc của phiến lá?</a:t>
            </a:r>
          </a:p>
        </p:txBody>
      </p:sp>
      <p:pic>
        <p:nvPicPr>
          <p:cNvPr id="7" name="Picture 6" descr="tiato.jpg"/>
          <p:cNvPicPr>
            <a:picLocks noChangeAspect="1"/>
          </p:cNvPicPr>
          <p:nvPr/>
        </p:nvPicPr>
        <p:blipFill>
          <a:blip r:embed="rId4" cstate="print"/>
          <a:stretch>
            <a:fillRect/>
          </a:stretch>
        </p:blipFill>
        <p:spPr>
          <a:xfrm>
            <a:off x="7010400" y="990600"/>
            <a:ext cx="1428750" cy="106680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ia to.jpg"/>
          <p:cNvPicPr>
            <a:picLocks noChangeAspect="1"/>
          </p:cNvPicPr>
          <p:nvPr/>
        </p:nvPicPr>
        <p:blipFill>
          <a:blip r:embed="rId3" cstate="print"/>
          <a:stretch>
            <a:fillRect/>
          </a:stretch>
        </p:blipFill>
        <p:spPr>
          <a:xfrm>
            <a:off x="3124200" y="2362200"/>
            <a:ext cx="2543175" cy="2133600"/>
          </a:xfrm>
          <a:prstGeom prst="rect">
            <a:avLst/>
          </a:prstGeom>
        </p:spPr>
      </p:pic>
      <p:pic>
        <p:nvPicPr>
          <p:cNvPr id="8" name="Picture 7" descr="rauden.jpg"/>
          <p:cNvPicPr>
            <a:picLocks noChangeAspect="1"/>
          </p:cNvPicPr>
          <p:nvPr/>
        </p:nvPicPr>
        <p:blipFill>
          <a:blip r:embed="rId4" cstate="print"/>
          <a:stretch>
            <a:fillRect/>
          </a:stretch>
        </p:blipFill>
        <p:spPr>
          <a:xfrm>
            <a:off x="6019800" y="2362200"/>
            <a:ext cx="2438400" cy="2133600"/>
          </a:xfrm>
          <a:prstGeom prst="rect">
            <a:avLst/>
          </a:prstGeom>
        </p:spPr>
      </p:pic>
      <p:sp>
        <p:nvSpPr>
          <p:cNvPr id="10" name="Text Box 8"/>
          <p:cNvSpPr txBox="1">
            <a:spLocks noChangeArrowheads="1"/>
          </p:cNvSpPr>
          <p:nvPr/>
        </p:nvSpPr>
        <p:spPr bwMode="auto">
          <a:xfrm>
            <a:off x="381000" y="4800600"/>
            <a:ext cx="2190364" cy="461665"/>
          </a:xfrm>
          <a:prstGeom prst="rect">
            <a:avLst/>
          </a:prstGeom>
          <a:noFill/>
          <a:ln w="9525">
            <a:noFill/>
            <a:miter lim="800000"/>
            <a:headEnd/>
            <a:tailEnd/>
          </a:ln>
          <a:effectLst/>
        </p:spPr>
        <p:txBody>
          <a:bodyPr>
            <a:spAutoFit/>
          </a:bodyPr>
          <a:lstStyle/>
          <a:p>
            <a:pPr>
              <a:spcBef>
                <a:spcPct val="50000"/>
              </a:spcBef>
            </a:pPr>
            <a:r>
              <a:rPr lang="en-US" sz="2400" b="1" smtClean="0">
                <a:solidFill>
                  <a:srgbClr val="0000FF"/>
                </a:solidFill>
                <a:latin typeface="Times New Roman" pitchFamily="18" charset="0"/>
                <a:cs typeface="Times New Roman" pitchFamily="18" charset="0"/>
              </a:rPr>
              <a:t>Cây huyết dụ</a:t>
            </a:r>
            <a:endParaRPr lang="en-US" sz="2400" b="1">
              <a:solidFill>
                <a:srgbClr val="0000FF"/>
              </a:solidFill>
              <a:latin typeface="Times New Roman" pitchFamily="18" charset="0"/>
              <a:cs typeface="Times New Roman" pitchFamily="18" charset="0"/>
            </a:endParaRPr>
          </a:p>
        </p:txBody>
      </p:sp>
      <p:sp>
        <p:nvSpPr>
          <p:cNvPr id="11" name="Text Box 8"/>
          <p:cNvSpPr txBox="1">
            <a:spLocks noChangeArrowheads="1"/>
          </p:cNvSpPr>
          <p:nvPr/>
        </p:nvSpPr>
        <p:spPr bwMode="auto">
          <a:xfrm>
            <a:off x="3429000" y="4800600"/>
            <a:ext cx="2190364" cy="461665"/>
          </a:xfrm>
          <a:prstGeom prst="rect">
            <a:avLst/>
          </a:prstGeom>
          <a:noFill/>
          <a:ln w="9525">
            <a:noFill/>
            <a:miter lim="800000"/>
            <a:headEnd/>
            <a:tailEnd/>
          </a:ln>
          <a:effectLst/>
        </p:spPr>
        <p:txBody>
          <a:bodyPr>
            <a:spAutoFit/>
          </a:bodyPr>
          <a:lstStyle/>
          <a:p>
            <a:pPr algn="ctr">
              <a:spcBef>
                <a:spcPct val="50000"/>
              </a:spcBef>
            </a:pPr>
            <a:r>
              <a:rPr lang="en-US" sz="2400" b="1" smtClean="0">
                <a:solidFill>
                  <a:srgbClr val="0000FF"/>
                </a:solidFill>
                <a:latin typeface="Times New Roman" pitchFamily="18" charset="0"/>
                <a:cs typeface="Times New Roman" pitchFamily="18" charset="0"/>
              </a:rPr>
              <a:t>Cây tía tô</a:t>
            </a:r>
            <a:endParaRPr lang="en-US" sz="2400" b="1">
              <a:solidFill>
                <a:srgbClr val="0000FF"/>
              </a:solidFill>
              <a:latin typeface="Times New Roman" pitchFamily="18" charset="0"/>
              <a:cs typeface="Times New Roman" pitchFamily="18" charset="0"/>
            </a:endParaRPr>
          </a:p>
        </p:txBody>
      </p:sp>
      <p:sp>
        <p:nvSpPr>
          <p:cNvPr id="12" name="Text Box 8"/>
          <p:cNvSpPr txBox="1">
            <a:spLocks noChangeArrowheads="1"/>
          </p:cNvSpPr>
          <p:nvPr/>
        </p:nvSpPr>
        <p:spPr bwMode="auto">
          <a:xfrm>
            <a:off x="5943600" y="4800600"/>
            <a:ext cx="2190364" cy="461665"/>
          </a:xfrm>
          <a:prstGeom prst="rect">
            <a:avLst/>
          </a:prstGeom>
          <a:noFill/>
          <a:ln w="9525">
            <a:noFill/>
            <a:miter lim="800000"/>
            <a:headEnd/>
            <a:tailEnd/>
          </a:ln>
          <a:effectLst/>
        </p:spPr>
        <p:txBody>
          <a:bodyPr>
            <a:spAutoFit/>
          </a:bodyPr>
          <a:lstStyle/>
          <a:p>
            <a:pPr algn="ctr">
              <a:spcBef>
                <a:spcPct val="50000"/>
              </a:spcBef>
            </a:pPr>
            <a:r>
              <a:rPr lang="en-US" sz="2400" b="1" smtClean="0">
                <a:solidFill>
                  <a:srgbClr val="0000FF"/>
                </a:solidFill>
                <a:latin typeface="Times New Roman" pitchFamily="18" charset="0"/>
                <a:cs typeface="Times New Roman" pitchFamily="18" charset="0"/>
              </a:rPr>
              <a:t>Cây dền đỏ</a:t>
            </a:r>
            <a:endParaRPr lang="en-US" sz="2400" b="1">
              <a:solidFill>
                <a:srgbClr val="0000FF"/>
              </a:solidFill>
              <a:latin typeface="Times New Roman" pitchFamily="18" charset="0"/>
              <a:cs typeface="Times New Roman" pitchFamily="18" charset="0"/>
            </a:endParaRPr>
          </a:p>
        </p:txBody>
      </p:sp>
      <p:pic>
        <p:nvPicPr>
          <p:cNvPr id="19458" name="Picture 2" descr="http://caycanhvietnam.com/vnt_upload/news/09_2009/thumbs/huyet_du.jpg"/>
          <p:cNvPicPr>
            <a:picLocks noChangeAspect="1" noChangeArrowheads="1"/>
          </p:cNvPicPr>
          <p:nvPr/>
        </p:nvPicPr>
        <p:blipFill>
          <a:blip r:embed="rId5" cstate="print"/>
          <a:srcRect/>
          <a:stretch>
            <a:fillRect/>
          </a:stretch>
        </p:blipFill>
        <p:spPr bwMode="auto">
          <a:xfrm>
            <a:off x="228600" y="2438400"/>
            <a:ext cx="2514600" cy="2133599"/>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cloaila.jpg"/>
          <p:cNvPicPr>
            <a:picLocks noGrp="1" noChangeAspect="1"/>
          </p:cNvPicPr>
          <p:nvPr>
            <p:ph idx="1"/>
          </p:nvPr>
        </p:nvPicPr>
        <p:blipFill>
          <a:blip r:embed="rId2" cstate="print"/>
          <a:stretch>
            <a:fillRect/>
          </a:stretch>
        </p:blipFill>
        <p:spPr>
          <a:xfrm>
            <a:off x="457200" y="228600"/>
            <a:ext cx="8382000" cy="3733800"/>
          </a:xfrm>
          <a:prstGeom prst="rect">
            <a:avLst/>
          </a:prstGeom>
        </p:spPr>
      </p:pic>
      <p:sp>
        <p:nvSpPr>
          <p:cNvPr id="5" name="Content Placeholder 2"/>
          <p:cNvSpPr txBox="1">
            <a:spLocks/>
          </p:cNvSpPr>
          <p:nvPr/>
        </p:nvSpPr>
        <p:spPr>
          <a:xfrm>
            <a:off x="762000" y="4114800"/>
            <a:ext cx="8001000" cy="533400"/>
          </a:xfrm>
          <a:prstGeom prst="rect">
            <a:avLst/>
          </a:prstGeom>
        </p:spPr>
        <p:txBody>
          <a:bodyPr vert="horz">
            <a:no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800" b="1" i="0" u="none" strike="noStrike" kern="1200" cap="none" spc="0" normalizeH="0" baseline="0" noProof="0" smtClean="0">
                <a:ln>
                  <a:noFill/>
                </a:ln>
                <a:solidFill>
                  <a:srgbClr val="0000FF"/>
                </a:solidFill>
                <a:effectLst/>
                <a:uLnTx/>
                <a:uFillTx/>
                <a:latin typeface="Times New Roman" pitchFamily="18" charset="0"/>
                <a:ea typeface="+mn-ea"/>
                <a:cs typeface="Times New Roman" pitchFamily="18" charset="0"/>
              </a:rPr>
              <a:t> So sánh</a:t>
            </a:r>
            <a:r>
              <a:rPr kumimoji="0" lang="en-US" sz="2800" b="1" i="0" u="none" strike="noStrike" kern="1200" cap="none" spc="0" normalizeH="0" noProof="0" smtClean="0">
                <a:ln>
                  <a:noFill/>
                </a:ln>
                <a:solidFill>
                  <a:srgbClr val="0000FF"/>
                </a:solidFill>
                <a:effectLst/>
                <a:uLnTx/>
                <a:uFillTx/>
                <a:latin typeface="Times New Roman" pitchFamily="18" charset="0"/>
                <a:ea typeface="+mn-ea"/>
                <a:cs typeface="Times New Roman" pitchFamily="18" charset="0"/>
              </a:rPr>
              <a:t> diện tích phần phiến lá so với cuống lá</a:t>
            </a:r>
            <a:endParaRPr kumimoji="0" lang="en-US" sz="2800" b="1" i="0" u="none" strike="noStrike" kern="1200" cap="none" spc="0" normalizeH="0" baseline="0" noProof="0" smtClean="0">
              <a:ln>
                <a:noFill/>
              </a:ln>
              <a:solidFill>
                <a:srgbClr val="0000FF"/>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800" b="1" i="0" u="none" strike="noStrike" kern="1200" cap="none" spc="0" normalizeH="0" baseline="0" noProof="0" smtClean="0">
                <a:ln>
                  <a:noFill/>
                </a:ln>
                <a:solidFill>
                  <a:srgbClr val="0000FF"/>
                </a:solidFill>
                <a:effectLst/>
                <a:uLnTx/>
                <a:uFillTx/>
                <a:latin typeface="Times New Roman" pitchFamily="18" charset="0"/>
                <a:ea typeface="+mn-ea"/>
                <a:cs typeface="Times New Roman" pitchFamily="18" charset="0"/>
              </a:rPr>
              <a:t>   </a:t>
            </a:r>
            <a:endPar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8" name="Content Placeholder 2"/>
          <p:cNvSpPr txBox="1">
            <a:spLocks/>
          </p:cNvSpPr>
          <p:nvPr/>
        </p:nvSpPr>
        <p:spPr>
          <a:xfrm>
            <a:off x="609600" y="5181600"/>
            <a:ext cx="7848600" cy="990600"/>
          </a:xfrm>
          <a:prstGeom prst="rect">
            <a:avLst/>
          </a:prstGeom>
        </p:spPr>
        <p:txBody>
          <a:bodyPr vert="horz">
            <a:no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800" b="0" i="0" u="none" strike="noStrike" kern="1200" cap="none" spc="0" normalizeH="0" baseline="0" noProof="0" smtClean="0">
                <a:ln>
                  <a:noFill/>
                </a:ln>
                <a:solidFill>
                  <a:schemeClr val="tx2"/>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smtClean="0">
                <a:ln>
                  <a:noFill/>
                </a:ln>
                <a:solidFill>
                  <a:srgbClr val="0000FF"/>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smtClean="0">
                <a:ln>
                  <a:noFill/>
                </a:ln>
                <a:solidFill>
                  <a:srgbClr val="0000FF"/>
                </a:solidFill>
                <a:effectLst/>
                <a:uLnTx/>
                <a:uFillTx/>
                <a:latin typeface="Times New Roman" pitchFamily="18" charset="0"/>
                <a:ea typeface="+mn-ea"/>
                <a:cs typeface="Times New Roman" pitchFamily="18" charset="0"/>
              </a:rPr>
              <a:t>Diện</a:t>
            </a:r>
            <a:r>
              <a:rPr kumimoji="0" lang="en-US" sz="2400" b="1" i="0" u="none" strike="noStrike" kern="1200" cap="none" spc="0" normalizeH="0" noProof="0" smtClean="0">
                <a:ln>
                  <a:noFill/>
                </a:ln>
                <a:solidFill>
                  <a:srgbClr val="0000FF"/>
                </a:solidFill>
                <a:effectLst/>
                <a:uLnTx/>
                <a:uFillTx/>
                <a:latin typeface="Times New Roman" pitchFamily="18" charset="0"/>
                <a:ea typeface="+mn-ea"/>
                <a:cs typeface="Times New Roman" pitchFamily="18" charset="0"/>
              </a:rPr>
              <a:t> tích phiến lá rộng hơn cuống lá có tác dụng gì đối với cây?</a:t>
            </a:r>
            <a:endParaRPr kumimoji="0" lang="en-US" sz="24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9" name="TextBox 8"/>
          <p:cNvSpPr txBox="1"/>
          <p:nvPr/>
        </p:nvSpPr>
        <p:spPr>
          <a:xfrm>
            <a:off x="762000" y="4648200"/>
            <a:ext cx="75438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Phần lớn phiến lá rộng hơn cuống lá</a:t>
            </a:r>
            <a:endParaRPr lang="en-US" sz="2400" b="1">
              <a:solidFill>
                <a:srgbClr val="FF0000"/>
              </a:solidFill>
              <a:latin typeface="Times New Roman" pitchFamily="18" charset="0"/>
              <a:cs typeface="Times New Roman" pitchFamily="18" charset="0"/>
            </a:endParaRPr>
          </a:p>
        </p:txBody>
      </p:sp>
      <p:sp>
        <p:nvSpPr>
          <p:cNvPr id="7" name="TextBox 6"/>
          <p:cNvSpPr txBox="1"/>
          <p:nvPr/>
        </p:nvSpPr>
        <p:spPr>
          <a:xfrm>
            <a:off x="762000" y="6096000"/>
            <a:ext cx="7543800" cy="830997"/>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Lá có thể thu nhận nhiều ánh sáng chế tạo chất hữu cơ cho cây</a:t>
            </a:r>
            <a:endParaRPr lang="en-US" sz="2400" b="1">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1"/>
            <a:ext cx="9144000" cy="4953000"/>
          </a:xfrm>
        </p:spPr>
        <p:txBody>
          <a:bodyPr>
            <a:normAutofit/>
          </a:bodyPr>
          <a:lstStyle/>
          <a:p>
            <a:pPr>
              <a:buNone/>
            </a:pPr>
            <a:endParaRPr lang="en-US" smtClean="0">
              <a:solidFill>
                <a:srgbClr val="002060"/>
              </a:solidFill>
              <a:latin typeface="Times New Roman" pitchFamily="18" charset="0"/>
              <a:cs typeface="Times New Roman" pitchFamily="18" charset="0"/>
            </a:endParaRPr>
          </a:p>
          <a:p>
            <a:pPr>
              <a:buNone/>
            </a:pPr>
            <a:r>
              <a:rPr lang="en-US">
                <a:solidFill>
                  <a:srgbClr val="002060"/>
                </a:solidFill>
                <a:latin typeface="Times New Roman" pitchFamily="18" charset="0"/>
                <a:cs typeface="Times New Roman" pitchFamily="18" charset="0"/>
              </a:rPr>
              <a:t> </a:t>
            </a:r>
            <a:r>
              <a:rPr lang="en-US" smtClean="0">
                <a:solidFill>
                  <a:srgbClr val="002060"/>
                </a:solidFill>
                <a:latin typeface="Times New Roman" pitchFamily="18" charset="0"/>
                <a:cs typeface="Times New Roman" pitchFamily="18" charset="0"/>
              </a:rPr>
              <a:t>  </a:t>
            </a:r>
            <a:r>
              <a:rPr lang="en-US" sz="3200" b="1" i="1" smtClean="0">
                <a:solidFill>
                  <a:srgbClr val="0000FF"/>
                </a:solidFill>
                <a:latin typeface="Times New Roman" pitchFamily="18" charset="0"/>
                <a:cs typeface="Times New Roman" pitchFamily="18" charset="0"/>
              </a:rPr>
              <a:t>Lá có mấy kiểu gân chính, kể tên các loại gân đó?</a:t>
            </a:r>
            <a:endParaRPr lang="en-US" b="1" i="1">
              <a:solidFill>
                <a:srgbClr val="0000FF"/>
              </a:solidFill>
              <a:latin typeface="Times New Roman" pitchFamily="18" charset="0"/>
              <a:cs typeface="Times New Roman" pitchFamily="18" charset="0"/>
            </a:endParaRPr>
          </a:p>
        </p:txBody>
      </p:sp>
      <p:pic>
        <p:nvPicPr>
          <p:cNvPr id="6" name="Picture 5" descr="gan la _ 1.jpg"/>
          <p:cNvPicPr>
            <a:picLocks noChangeAspect="1"/>
          </p:cNvPicPr>
          <p:nvPr/>
        </p:nvPicPr>
        <p:blipFill>
          <a:blip r:embed="rId3" cstate="print"/>
          <a:stretch>
            <a:fillRect/>
          </a:stretch>
        </p:blipFill>
        <p:spPr>
          <a:xfrm>
            <a:off x="0" y="1828800"/>
            <a:ext cx="9144000" cy="3345830"/>
          </a:xfrm>
          <a:prstGeom prst="rect">
            <a:avLst/>
          </a:prstGeom>
        </p:spPr>
      </p:pic>
      <p:sp>
        <p:nvSpPr>
          <p:cNvPr id="5" name="TextBox 4"/>
          <p:cNvSpPr txBox="1"/>
          <p:nvPr/>
        </p:nvSpPr>
        <p:spPr>
          <a:xfrm>
            <a:off x="228600" y="5410200"/>
            <a:ext cx="2743200" cy="461665"/>
          </a:xfrm>
          <a:prstGeom prst="rect">
            <a:avLst/>
          </a:prstGeom>
          <a:noFill/>
        </p:spPr>
        <p:txBody>
          <a:bodyPr wrap="square" rtlCol="0">
            <a:spAutoFit/>
          </a:bodyPr>
          <a:lstStyle/>
          <a:p>
            <a:r>
              <a:rPr lang="en-US" sz="2400" b="1" smtClean="0">
                <a:solidFill>
                  <a:srgbClr val="0000FF"/>
                </a:solidFill>
              </a:rPr>
              <a:t>Gân hình mạng</a:t>
            </a:r>
            <a:endParaRPr lang="en-US" sz="2400" b="1">
              <a:solidFill>
                <a:srgbClr val="0000FF"/>
              </a:solidFill>
            </a:endParaRPr>
          </a:p>
        </p:txBody>
      </p:sp>
      <p:sp>
        <p:nvSpPr>
          <p:cNvPr id="7" name="TextBox 6"/>
          <p:cNvSpPr txBox="1"/>
          <p:nvPr/>
        </p:nvSpPr>
        <p:spPr>
          <a:xfrm>
            <a:off x="3505200" y="5410200"/>
            <a:ext cx="2057400" cy="830997"/>
          </a:xfrm>
          <a:prstGeom prst="rect">
            <a:avLst/>
          </a:prstGeom>
          <a:noFill/>
        </p:spPr>
        <p:txBody>
          <a:bodyPr wrap="square" rtlCol="0">
            <a:spAutoFit/>
          </a:bodyPr>
          <a:lstStyle/>
          <a:p>
            <a:r>
              <a:rPr lang="en-US" sz="2400" b="1" smtClean="0">
                <a:solidFill>
                  <a:srgbClr val="0000FF"/>
                </a:solidFill>
              </a:rPr>
              <a:t>Gân hình song song</a:t>
            </a:r>
            <a:endParaRPr lang="en-US" sz="2400" b="1">
              <a:solidFill>
                <a:srgbClr val="0000FF"/>
              </a:solidFill>
            </a:endParaRPr>
          </a:p>
        </p:txBody>
      </p:sp>
      <p:sp>
        <p:nvSpPr>
          <p:cNvPr id="8" name="TextBox 7"/>
          <p:cNvSpPr txBox="1"/>
          <p:nvPr/>
        </p:nvSpPr>
        <p:spPr>
          <a:xfrm>
            <a:off x="6324600" y="5334000"/>
            <a:ext cx="2590800" cy="461665"/>
          </a:xfrm>
          <a:prstGeom prst="rect">
            <a:avLst/>
          </a:prstGeom>
          <a:noFill/>
        </p:spPr>
        <p:txBody>
          <a:bodyPr wrap="square" rtlCol="0">
            <a:spAutoFit/>
          </a:bodyPr>
          <a:lstStyle/>
          <a:p>
            <a:r>
              <a:rPr lang="en-US" sz="2400" b="1" smtClean="0">
                <a:solidFill>
                  <a:srgbClr val="0000FF"/>
                </a:solidFill>
              </a:rPr>
              <a:t>Gân hình cung</a:t>
            </a:r>
            <a:endParaRPr lang="en-US" sz="2400" b="1">
              <a:solidFill>
                <a:srgbClr val="0000FF"/>
              </a:solidFill>
            </a:endParaRPr>
          </a:p>
        </p:txBody>
      </p:sp>
      <p:sp>
        <p:nvSpPr>
          <p:cNvPr id="9" name="TextBox 8"/>
          <p:cNvSpPr txBox="1"/>
          <p:nvPr/>
        </p:nvSpPr>
        <p:spPr>
          <a:xfrm>
            <a:off x="1219200" y="4953000"/>
            <a:ext cx="533400" cy="584775"/>
          </a:xfrm>
          <a:prstGeom prst="rect">
            <a:avLst/>
          </a:prstGeom>
          <a:noFill/>
        </p:spPr>
        <p:txBody>
          <a:bodyPr wrap="square" rtlCol="0">
            <a:spAutoFit/>
          </a:bodyPr>
          <a:lstStyle/>
          <a:p>
            <a:r>
              <a:rPr lang="en-US" sz="3200" b="1" smtClean="0">
                <a:solidFill>
                  <a:srgbClr val="0000FF"/>
                </a:solidFill>
              </a:rPr>
              <a:t>a</a:t>
            </a:r>
            <a:endParaRPr lang="en-US" sz="3200" b="1">
              <a:solidFill>
                <a:srgbClr val="0000FF"/>
              </a:solidFill>
            </a:endParaRPr>
          </a:p>
        </p:txBody>
      </p:sp>
      <p:sp>
        <p:nvSpPr>
          <p:cNvPr id="10" name="TextBox 9"/>
          <p:cNvSpPr txBox="1"/>
          <p:nvPr/>
        </p:nvSpPr>
        <p:spPr>
          <a:xfrm>
            <a:off x="3886200" y="4876800"/>
            <a:ext cx="533400" cy="584775"/>
          </a:xfrm>
          <a:prstGeom prst="rect">
            <a:avLst/>
          </a:prstGeom>
          <a:noFill/>
        </p:spPr>
        <p:txBody>
          <a:bodyPr wrap="square" rtlCol="0">
            <a:spAutoFit/>
          </a:bodyPr>
          <a:lstStyle/>
          <a:p>
            <a:r>
              <a:rPr lang="en-US" sz="3200" b="1" smtClean="0">
                <a:solidFill>
                  <a:srgbClr val="0000FF"/>
                </a:solidFill>
              </a:rPr>
              <a:t>b</a:t>
            </a:r>
            <a:endParaRPr lang="en-US" sz="3200" b="1">
              <a:solidFill>
                <a:srgbClr val="0000FF"/>
              </a:solidFill>
            </a:endParaRPr>
          </a:p>
        </p:txBody>
      </p:sp>
      <p:sp>
        <p:nvSpPr>
          <p:cNvPr id="11" name="TextBox 10"/>
          <p:cNvSpPr txBox="1"/>
          <p:nvPr/>
        </p:nvSpPr>
        <p:spPr>
          <a:xfrm>
            <a:off x="7239000" y="4953000"/>
            <a:ext cx="533400" cy="584775"/>
          </a:xfrm>
          <a:prstGeom prst="rect">
            <a:avLst/>
          </a:prstGeom>
          <a:noFill/>
        </p:spPr>
        <p:txBody>
          <a:bodyPr wrap="square" rtlCol="0">
            <a:spAutoFit/>
          </a:bodyPr>
          <a:lstStyle/>
          <a:p>
            <a:r>
              <a:rPr lang="en-US" sz="3200" b="1" smtClean="0">
                <a:solidFill>
                  <a:srgbClr val="0000FF"/>
                </a:solidFill>
              </a:rPr>
              <a:t>c</a:t>
            </a:r>
            <a:endParaRPr lang="en-US" sz="3200" b="1">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ox(i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uc binh.jpg"/>
          <p:cNvPicPr>
            <a:picLocks noChangeAspect="1"/>
          </p:cNvPicPr>
          <p:nvPr/>
        </p:nvPicPr>
        <p:blipFill>
          <a:blip r:embed="rId2" cstate="print"/>
          <a:stretch>
            <a:fillRect/>
          </a:stretch>
        </p:blipFill>
        <p:spPr>
          <a:xfrm>
            <a:off x="3276600" y="1840468"/>
            <a:ext cx="2514600" cy="2514600"/>
          </a:xfrm>
          <a:prstGeom prst="rect">
            <a:avLst/>
          </a:prstGeom>
        </p:spPr>
      </p:pic>
      <p:pic>
        <p:nvPicPr>
          <p:cNvPr id="7" name="Content Placeholder 6" descr="la sen.jpg"/>
          <p:cNvPicPr>
            <a:picLocks noGrp="1" noChangeAspect="1"/>
          </p:cNvPicPr>
          <p:nvPr>
            <p:ph idx="1"/>
          </p:nvPr>
        </p:nvPicPr>
        <p:blipFill>
          <a:blip r:embed="rId3" cstate="print"/>
          <a:stretch>
            <a:fillRect/>
          </a:stretch>
        </p:blipFill>
        <p:spPr>
          <a:xfrm>
            <a:off x="609600" y="1840468"/>
            <a:ext cx="2514600" cy="2514600"/>
          </a:xfrm>
        </p:spPr>
      </p:pic>
      <p:pic>
        <p:nvPicPr>
          <p:cNvPr id="8" name="Picture 7" descr="la ngo.jpg"/>
          <p:cNvPicPr>
            <a:picLocks noChangeAspect="1"/>
          </p:cNvPicPr>
          <p:nvPr/>
        </p:nvPicPr>
        <p:blipFill>
          <a:blip r:embed="rId4" cstate="print"/>
          <a:stretch>
            <a:fillRect/>
          </a:stretch>
        </p:blipFill>
        <p:spPr>
          <a:xfrm>
            <a:off x="5943600" y="1840468"/>
            <a:ext cx="2609850" cy="2514599"/>
          </a:xfrm>
          <a:prstGeom prst="rect">
            <a:avLst/>
          </a:prstGeom>
        </p:spPr>
      </p:pic>
      <p:sp>
        <p:nvSpPr>
          <p:cNvPr id="9" name="Text Box 8"/>
          <p:cNvSpPr txBox="1">
            <a:spLocks noChangeArrowheads="1"/>
          </p:cNvSpPr>
          <p:nvPr/>
        </p:nvSpPr>
        <p:spPr bwMode="auto">
          <a:xfrm>
            <a:off x="857636" y="1219201"/>
            <a:ext cx="2495164" cy="461665"/>
          </a:xfrm>
          <a:prstGeom prst="rect">
            <a:avLst/>
          </a:prstGeom>
          <a:noFill/>
          <a:ln w="9525">
            <a:noFill/>
            <a:miter lim="800000"/>
            <a:headEnd/>
            <a:tailEnd/>
          </a:ln>
          <a:effectLst/>
        </p:spPr>
        <p:txBody>
          <a:bodyPr wrap="square">
            <a:spAutoFit/>
          </a:bodyPr>
          <a:lstStyle/>
          <a:p>
            <a:pPr>
              <a:spcBef>
                <a:spcPct val="50000"/>
              </a:spcBef>
            </a:pPr>
            <a:r>
              <a:rPr lang="en-US" sz="2400" b="1" smtClean="0">
                <a:solidFill>
                  <a:srgbClr val="0000FF"/>
                </a:solidFill>
                <a:latin typeface="Times New Roman" pitchFamily="18" charset="0"/>
                <a:cs typeface="Times New Roman" pitchFamily="18" charset="0"/>
              </a:rPr>
              <a:t>Gân hình mạng</a:t>
            </a:r>
            <a:endParaRPr lang="en-US" sz="2400" b="1">
              <a:solidFill>
                <a:srgbClr val="0000FF"/>
              </a:solidFill>
              <a:latin typeface="Times New Roman" pitchFamily="18" charset="0"/>
              <a:cs typeface="Times New Roman" pitchFamily="18" charset="0"/>
            </a:endParaRPr>
          </a:p>
        </p:txBody>
      </p:sp>
      <p:sp>
        <p:nvSpPr>
          <p:cNvPr id="10" name="Text Box 8"/>
          <p:cNvSpPr txBox="1">
            <a:spLocks noChangeArrowheads="1"/>
          </p:cNvSpPr>
          <p:nvPr/>
        </p:nvSpPr>
        <p:spPr bwMode="auto">
          <a:xfrm>
            <a:off x="3276600" y="4491335"/>
            <a:ext cx="2190364" cy="461665"/>
          </a:xfrm>
          <a:prstGeom prst="rect">
            <a:avLst/>
          </a:prstGeom>
          <a:noFill/>
          <a:ln w="9525">
            <a:noFill/>
            <a:miter lim="800000"/>
            <a:headEnd/>
            <a:tailEnd/>
          </a:ln>
          <a:effectLst/>
        </p:spPr>
        <p:txBody>
          <a:bodyPr>
            <a:spAutoFit/>
          </a:bodyPr>
          <a:lstStyle/>
          <a:p>
            <a:pPr>
              <a:spcBef>
                <a:spcPct val="50000"/>
              </a:spcBef>
            </a:pPr>
            <a:r>
              <a:rPr lang="en-US" sz="2400" b="1" smtClean="0">
                <a:solidFill>
                  <a:srgbClr val="0000FF"/>
                </a:solidFill>
                <a:latin typeface="Times New Roman" pitchFamily="18" charset="0"/>
                <a:cs typeface="Times New Roman" pitchFamily="18" charset="0"/>
              </a:rPr>
              <a:t>      Lá lục bình</a:t>
            </a:r>
            <a:endParaRPr lang="en-US" sz="2400" b="1">
              <a:solidFill>
                <a:srgbClr val="0000FF"/>
              </a:solidFill>
              <a:latin typeface="Times New Roman" pitchFamily="18" charset="0"/>
              <a:cs typeface="Times New Roman" pitchFamily="18" charset="0"/>
            </a:endParaRPr>
          </a:p>
        </p:txBody>
      </p:sp>
      <p:sp>
        <p:nvSpPr>
          <p:cNvPr id="11" name="Text Box 8"/>
          <p:cNvSpPr txBox="1">
            <a:spLocks noChangeArrowheads="1"/>
          </p:cNvSpPr>
          <p:nvPr/>
        </p:nvSpPr>
        <p:spPr bwMode="auto">
          <a:xfrm>
            <a:off x="5943600" y="4491335"/>
            <a:ext cx="2190364" cy="461665"/>
          </a:xfrm>
          <a:prstGeom prst="rect">
            <a:avLst/>
          </a:prstGeom>
          <a:noFill/>
          <a:ln w="9525">
            <a:noFill/>
            <a:miter lim="800000"/>
            <a:headEnd/>
            <a:tailEnd/>
          </a:ln>
          <a:effectLst/>
        </p:spPr>
        <p:txBody>
          <a:bodyPr>
            <a:spAutoFit/>
          </a:bodyPr>
          <a:lstStyle/>
          <a:p>
            <a:pPr>
              <a:spcBef>
                <a:spcPct val="50000"/>
              </a:spcBef>
            </a:pPr>
            <a:r>
              <a:rPr lang="en-US" sz="2400" b="1" smtClean="0">
                <a:solidFill>
                  <a:srgbClr val="0000FF"/>
                </a:solidFill>
                <a:latin typeface="Times New Roman" pitchFamily="18" charset="0"/>
                <a:cs typeface="Times New Roman" pitchFamily="18" charset="0"/>
              </a:rPr>
              <a:t>          Lá ngô</a:t>
            </a:r>
            <a:endParaRPr lang="en-US" sz="2400" b="1">
              <a:solidFill>
                <a:srgbClr val="0000FF"/>
              </a:solidFill>
              <a:latin typeface="Times New Roman" pitchFamily="18" charset="0"/>
              <a:cs typeface="Times New Roman" pitchFamily="18" charset="0"/>
            </a:endParaRPr>
          </a:p>
        </p:txBody>
      </p:sp>
      <p:sp>
        <p:nvSpPr>
          <p:cNvPr id="12" name="Text Box 8"/>
          <p:cNvSpPr txBox="1">
            <a:spLocks noChangeArrowheads="1"/>
          </p:cNvSpPr>
          <p:nvPr/>
        </p:nvSpPr>
        <p:spPr bwMode="auto">
          <a:xfrm>
            <a:off x="609600" y="4491335"/>
            <a:ext cx="2190364" cy="461665"/>
          </a:xfrm>
          <a:prstGeom prst="rect">
            <a:avLst/>
          </a:prstGeom>
          <a:noFill/>
          <a:ln w="9525">
            <a:noFill/>
            <a:miter lim="800000"/>
            <a:headEnd/>
            <a:tailEnd/>
          </a:ln>
          <a:effectLst/>
        </p:spPr>
        <p:txBody>
          <a:bodyPr>
            <a:spAutoFit/>
          </a:bodyPr>
          <a:lstStyle/>
          <a:p>
            <a:pPr>
              <a:spcBef>
                <a:spcPct val="50000"/>
              </a:spcBef>
            </a:pPr>
            <a:r>
              <a:rPr lang="en-US" sz="2400" b="1" smtClean="0">
                <a:solidFill>
                  <a:srgbClr val="0000FF"/>
                </a:solidFill>
                <a:latin typeface="Times New Roman" pitchFamily="18" charset="0"/>
                <a:cs typeface="Times New Roman" pitchFamily="18" charset="0"/>
              </a:rPr>
              <a:t>         Lá sen</a:t>
            </a:r>
            <a:endParaRPr lang="en-US" sz="2400" b="1">
              <a:solidFill>
                <a:srgbClr val="0000FF"/>
              </a:solidFill>
              <a:latin typeface="Times New Roman" pitchFamily="18" charset="0"/>
              <a:cs typeface="Times New Roman" pitchFamily="18" charset="0"/>
            </a:endParaRPr>
          </a:p>
        </p:txBody>
      </p:sp>
      <p:sp>
        <p:nvSpPr>
          <p:cNvPr id="13" name="Text Box 8"/>
          <p:cNvSpPr txBox="1">
            <a:spLocks noChangeArrowheads="1"/>
          </p:cNvSpPr>
          <p:nvPr/>
        </p:nvSpPr>
        <p:spPr bwMode="auto">
          <a:xfrm>
            <a:off x="3448436" y="1219200"/>
            <a:ext cx="2190364" cy="461665"/>
          </a:xfrm>
          <a:prstGeom prst="rect">
            <a:avLst/>
          </a:prstGeom>
          <a:noFill/>
          <a:ln w="9525">
            <a:noFill/>
            <a:miter lim="800000"/>
            <a:headEnd/>
            <a:tailEnd/>
          </a:ln>
          <a:effectLst/>
        </p:spPr>
        <p:txBody>
          <a:bodyPr>
            <a:spAutoFit/>
          </a:bodyPr>
          <a:lstStyle/>
          <a:p>
            <a:pPr>
              <a:spcBef>
                <a:spcPct val="50000"/>
              </a:spcBef>
            </a:pPr>
            <a:r>
              <a:rPr lang="en-US" sz="2400" b="1" smtClean="0">
                <a:solidFill>
                  <a:srgbClr val="0000FF"/>
                </a:solidFill>
                <a:latin typeface="Times New Roman" pitchFamily="18" charset="0"/>
                <a:cs typeface="Times New Roman" pitchFamily="18" charset="0"/>
              </a:rPr>
              <a:t>Gân hình cung</a:t>
            </a:r>
            <a:endParaRPr lang="en-US" sz="2400" b="1">
              <a:solidFill>
                <a:srgbClr val="0000FF"/>
              </a:solidFill>
              <a:latin typeface="Times New Roman" pitchFamily="18" charset="0"/>
              <a:cs typeface="Times New Roman" pitchFamily="18" charset="0"/>
            </a:endParaRPr>
          </a:p>
        </p:txBody>
      </p:sp>
      <p:sp>
        <p:nvSpPr>
          <p:cNvPr id="14" name="Text Box 8"/>
          <p:cNvSpPr txBox="1">
            <a:spLocks noChangeArrowheads="1"/>
          </p:cNvSpPr>
          <p:nvPr/>
        </p:nvSpPr>
        <p:spPr bwMode="auto">
          <a:xfrm>
            <a:off x="6115436" y="1219200"/>
            <a:ext cx="2190364" cy="461665"/>
          </a:xfrm>
          <a:prstGeom prst="rect">
            <a:avLst/>
          </a:prstGeom>
          <a:noFill/>
          <a:ln w="9525">
            <a:noFill/>
            <a:miter lim="800000"/>
            <a:headEnd/>
            <a:tailEnd/>
          </a:ln>
          <a:effectLst/>
        </p:spPr>
        <p:txBody>
          <a:bodyPr>
            <a:spAutoFit/>
          </a:bodyPr>
          <a:lstStyle/>
          <a:p>
            <a:pPr>
              <a:spcBef>
                <a:spcPct val="50000"/>
              </a:spcBef>
            </a:pPr>
            <a:r>
              <a:rPr lang="en-US" sz="2400" b="1" smtClean="0">
                <a:solidFill>
                  <a:srgbClr val="0000FF"/>
                </a:solidFill>
                <a:latin typeface="Times New Roman" pitchFamily="18" charset="0"/>
                <a:cs typeface="Times New Roman" pitchFamily="18" charset="0"/>
              </a:rPr>
              <a:t>Gân song song</a:t>
            </a:r>
            <a:endParaRPr lang="en-US" sz="2400" b="1">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772400" cy="990600"/>
          </a:xfrm>
        </p:spPr>
        <p:txBody>
          <a:bodyPr>
            <a:noAutofit/>
          </a:bodyPr>
          <a:lstStyle/>
          <a:p>
            <a:r>
              <a:rPr lang="en-US" sz="3200" b="1" smtClean="0">
                <a:solidFill>
                  <a:srgbClr val="0000FF"/>
                </a:solidFill>
              </a:rPr>
              <a:t>Vì sao lá mồng tơi thuộc lá đơn, lá hoa hồng thuộc lá kép?</a:t>
            </a:r>
            <a:endParaRPr lang="en-US" sz="3200" b="1">
              <a:solidFill>
                <a:srgbClr val="0000FF"/>
              </a:solidFill>
            </a:endParaRPr>
          </a:p>
        </p:txBody>
      </p:sp>
      <p:pic>
        <p:nvPicPr>
          <p:cNvPr id="4" name="Picture 12" descr="2"/>
          <p:cNvPicPr>
            <a:picLocks noGrp="1" noChangeAspect="1" noChangeArrowheads="1"/>
          </p:cNvPicPr>
          <p:nvPr>
            <p:ph idx="1"/>
          </p:nvPr>
        </p:nvPicPr>
        <p:blipFill>
          <a:blip r:embed="rId3" cstate="print"/>
          <a:srcRect/>
          <a:stretch>
            <a:fillRect/>
          </a:stretch>
        </p:blipFill>
        <p:spPr>
          <a:xfrm>
            <a:off x="762000" y="1066800"/>
            <a:ext cx="7696200" cy="3962400"/>
          </a:xfrm>
          <a:noFill/>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2"/>
</p:tagLst>
</file>

<file path=ppt/tags/tag2.xml><?xml version="1.0" encoding="utf-8"?>
<p:tagLst xmlns:a="http://schemas.openxmlformats.org/drawingml/2006/main" xmlns:r="http://schemas.openxmlformats.org/officeDocument/2006/relationships" xmlns:p="http://schemas.openxmlformats.org/presentationml/2006/main">
  <p:tag name="TIMING" val="|0.1|0.2|0.2|0.2|0.2|0.2|0.2"/>
</p:tagLst>
</file>

<file path=ppt/tags/tag3.xml><?xml version="1.0" encoding="utf-8"?>
<p:tagLst xmlns:a="http://schemas.openxmlformats.org/drawingml/2006/main" xmlns:r="http://schemas.openxmlformats.org/officeDocument/2006/relationships" xmlns:p="http://schemas.openxmlformats.org/presentationml/2006/main">
  <p:tag name="TIMING" val="|0.2|0.4"/>
</p:tagLst>
</file>

<file path=ppt/tags/tag4.xml><?xml version="1.0" encoding="utf-8"?>
<p:tagLst xmlns:a="http://schemas.openxmlformats.org/drawingml/2006/main" xmlns:r="http://schemas.openxmlformats.org/officeDocument/2006/relationships" xmlns:p="http://schemas.openxmlformats.org/presentationml/2006/main">
  <p:tag name="TIMING" val="|0.4|0.3|0.3|0.3"/>
</p:tagLst>
</file>

<file path=ppt/tags/tag5.xml><?xml version="1.0" encoding="utf-8"?>
<p:tagLst xmlns:a="http://schemas.openxmlformats.org/drawingml/2006/main" xmlns:r="http://schemas.openxmlformats.org/officeDocument/2006/relationships" xmlns:p="http://schemas.openxmlformats.org/presentationml/2006/main">
  <p:tag name="TIMING" val="|0.2|0.6"/>
</p:tagLst>
</file>

<file path=ppt/tags/tag6.xml><?xml version="1.0" encoding="utf-8"?>
<p:tagLst xmlns:a="http://schemas.openxmlformats.org/drawingml/2006/main" xmlns:r="http://schemas.openxmlformats.org/officeDocument/2006/relationships" xmlns:p="http://schemas.openxmlformats.org/presentationml/2006/main">
  <p:tag name="TIMING" val="|2.3"/>
</p:tagLst>
</file>

<file path=ppt/tags/tag7.xml><?xml version="1.0" encoding="utf-8"?>
<p:tagLst xmlns:a="http://schemas.openxmlformats.org/drawingml/2006/main" xmlns:r="http://schemas.openxmlformats.org/officeDocument/2006/relationships" xmlns:p="http://schemas.openxmlformats.org/presentationml/2006/main">
  <p:tag name="TIMING" val="|0.2"/>
</p:tagLst>
</file>

<file path=ppt/tags/tag8.xml><?xml version="1.0" encoding="utf-8"?>
<p:tagLst xmlns:a="http://schemas.openxmlformats.org/drawingml/2006/main" xmlns:r="http://schemas.openxmlformats.org/officeDocument/2006/relationships" xmlns:p="http://schemas.openxmlformats.org/presentationml/2006/main">
  <p:tag name="TIMING" val="|0.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7030A0"/>
      </a:hlink>
      <a:folHlink>
        <a:srgbClr val="D98BAE"/>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1274</TotalTime>
  <Words>508</Words>
  <Application>Microsoft Office PowerPoint</Application>
  <PresentationFormat>On-screen Show (4:3)</PresentationFormat>
  <Paragraphs>96</Paragraphs>
  <Slides>23</Slides>
  <Notes>1</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NHIỆT LIỆT CHÀO MỪNG  CÁC THẦY CÔ VỀ DỰ TIẾT HỌC</vt:lpstr>
      <vt:lpstr>Slide 2</vt:lpstr>
      <vt:lpstr>Slide 3</vt:lpstr>
      <vt:lpstr>Slide 4</vt:lpstr>
      <vt:lpstr>Slide 5</vt:lpstr>
      <vt:lpstr>Slide 6</vt:lpstr>
      <vt:lpstr>Slide 7</vt:lpstr>
      <vt:lpstr>Slide 8</vt:lpstr>
      <vt:lpstr>Vì sao lá mồng tơi thuộc lá đơn, lá hoa hồng thuộc lá kép?</vt:lpstr>
      <vt:lpstr>Quan sát hình, cho biết đâu là lá đơn, đâu là lá kép?</vt:lpstr>
      <vt:lpstr> Hãy điền vào bảng những thông tin mà em biết.</vt:lpstr>
      <vt:lpstr> Hãy điền vào bảng những thông tin mà em biết.</vt:lpstr>
      <vt:lpstr>Cách bố trí của lá ở các mấu thân có gì lợi cho việc nhận ánh sáng của các lá trên cây?</vt:lpstr>
      <vt:lpstr>Em có biết</vt:lpstr>
      <vt:lpstr>Slide 15</vt:lpstr>
      <vt:lpstr>             Hướng dẫn về nhà - Học thuộc nội dung bài cũ - Chuẩn bị bài 20: Cấu tạo trong của phiến lá</vt:lpstr>
      <vt:lpstr>Slide 17</vt:lpstr>
      <vt:lpstr>Trân trọng cảm ơn! </vt:lpstr>
      <vt:lpstr>Nhóm cây nào sau đây gồm toàn những cây có gân lá song song?    A. Cây mía, cây lúa, cây tre  B. Cây cải, cây tỏi, cây ngô  C. Cây bưởi, cây mít, cây gừng  D. Cây nghệ, cây gừng, cây hoa hồng  </vt:lpstr>
      <vt:lpstr>Nhóm cây nào sau đây gồm toàn những cây lá đơn?   A. Cây bưởi, cây ổi, cây hoa hồng  B. Cây mồng tơi, cây quýt, cây dâu  C. Cây nghệ, cây gừng, cây xấu hổ  D. Cây khoai lang, cây nhãn, cây khoai tây </vt:lpstr>
      <vt:lpstr>Hãy cho ví dụ về ba kiểu xếp lá trên cây?</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NHIỆT LIỆT CHÀO MỪNG CÁC THẦY CÔ VỀ DỰ TIẾT HỌC</dc:title>
  <dc:creator>DangDung</dc:creator>
  <cp:lastModifiedBy>DangDung</cp:lastModifiedBy>
  <cp:revision>263</cp:revision>
  <dcterms:created xsi:type="dcterms:W3CDTF">2012-10-15T15:15:30Z</dcterms:created>
  <dcterms:modified xsi:type="dcterms:W3CDTF">2012-11-03T17:01:12Z</dcterms:modified>
</cp:coreProperties>
</file>